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269" r:id="rId2"/>
    <p:sldId id="257" r:id="rId3"/>
    <p:sldId id="260" r:id="rId4"/>
    <p:sldId id="261" r:id="rId5"/>
    <p:sldId id="271" r:id="rId6"/>
    <p:sldId id="272" r:id="rId7"/>
    <p:sldId id="277" r:id="rId8"/>
    <p:sldId id="288" r:id="rId9"/>
    <p:sldId id="275" r:id="rId10"/>
    <p:sldId id="273" r:id="rId11"/>
    <p:sldId id="276" r:id="rId12"/>
    <p:sldId id="278" r:id="rId13"/>
    <p:sldId id="287" r:id="rId14"/>
    <p:sldId id="286" r:id="rId15"/>
    <p:sldId id="285" r:id="rId16"/>
    <p:sldId id="284" r:id="rId17"/>
    <p:sldId id="283" r:id="rId18"/>
    <p:sldId id="282" r:id="rId19"/>
    <p:sldId id="281" r:id="rId20"/>
    <p:sldId id="280" r:id="rId21"/>
    <p:sldId id="279" r:id="rId22"/>
    <p:sldId id="289" r:id="rId23"/>
    <p:sldId id="294" r:id="rId24"/>
    <p:sldId id="293" r:id="rId25"/>
    <p:sldId id="292" r:id="rId26"/>
    <p:sldId id="295" r:id="rId27"/>
    <p:sldId id="291" r:id="rId28"/>
    <p:sldId id="290" r:id="rId29"/>
    <p:sldId id="296" r:id="rId30"/>
    <p:sldId id="270" r:id="rId31"/>
    <p:sldId id="318" r:id="rId32"/>
    <p:sldId id="320" r:id="rId33"/>
    <p:sldId id="321" r:id="rId34"/>
    <p:sldId id="309" r:id="rId35"/>
    <p:sldId id="310" r:id="rId36"/>
    <p:sldId id="311" r:id="rId37"/>
    <p:sldId id="312" r:id="rId38"/>
    <p:sldId id="313" r:id="rId39"/>
    <p:sldId id="308" r:id="rId40"/>
    <p:sldId id="307" r:id="rId41"/>
    <p:sldId id="322" r:id="rId42"/>
    <p:sldId id="298" r:id="rId43"/>
    <p:sldId id="305" r:id="rId44"/>
    <p:sldId id="303" r:id="rId45"/>
    <p:sldId id="302" r:id="rId46"/>
    <p:sldId id="301" r:id="rId47"/>
    <p:sldId id="300" r:id="rId48"/>
    <p:sldId id="299" r:id="rId49"/>
    <p:sldId id="297" r:id="rId50"/>
    <p:sldId id="314" r:id="rId51"/>
    <p:sldId id="315" r:id="rId52"/>
    <p:sldId id="316" r:id="rId53"/>
    <p:sldId id="266" r:id="rId54"/>
    <p:sldId id="267" r:id="rId55"/>
    <p:sldId id="324" r:id="rId56"/>
    <p:sldId id="325" r:id="rId57"/>
    <p:sldId id="326" r:id="rId58"/>
    <p:sldId id="327" r:id="rId59"/>
    <p:sldId id="328" r:id="rId60"/>
    <p:sldId id="329" r:id="rId61"/>
    <p:sldId id="330" r:id="rId62"/>
    <p:sldId id="331" r:id="rId63"/>
    <p:sldId id="332" r:id="rId64"/>
    <p:sldId id="388" r:id="rId65"/>
    <p:sldId id="382" r:id="rId66"/>
    <p:sldId id="383" r:id="rId67"/>
    <p:sldId id="333" r:id="rId68"/>
    <p:sldId id="389" r:id="rId69"/>
    <p:sldId id="334" r:id="rId70"/>
    <p:sldId id="335" r:id="rId71"/>
    <p:sldId id="392" r:id="rId72"/>
    <p:sldId id="390" r:id="rId73"/>
    <p:sldId id="393" r:id="rId74"/>
    <p:sldId id="394" r:id="rId75"/>
    <p:sldId id="395" r:id="rId76"/>
    <p:sldId id="396" r:id="rId77"/>
    <p:sldId id="397" r:id="rId78"/>
    <p:sldId id="398" r:id="rId79"/>
    <p:sldId id="399" r:id="rId80"/>
    <p:sldId id="400" r:id="rId81"/>
    <p:sldId id="406" r:id="rId82"/>
    <p:sldId id="407" r:id="rId83"/>
    <p:sldId id="410" r:id="rId84"/>
    <p:sldId id="408" r:id="rId85"/>
    <p:sldId id="409" r:id="rId86"/>
    <p:sldId id="411" r:id="rId87"/>
    <p:sldId id="412" r:id="rId88"/>
    <p:sldId id="413" r:id="rId89"/>
    <p:sldId id="404" r:id="rId90"/>
    <p:sldId id="336" r:id="rId91"/>
    <p:sldId id="337" r:id="rId92"/>
    <p:sldId id="262" r:id="rId93"/>
    <p:sldId id="263" r:id="rId94"/>
  </p:sldIdLst>
  <p:sldSz cx="13716000"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7E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268" y="60"/>
      </p:cViewPr>
      <p:guideLst>
        <p:guide orient="horz" pos="2304"/>
        <p:guide pos="4320"/>
      </p:guideLst>
    </p:cSldViewPr>
  </p:slideViewPr>
  <p:notesTextViewPr>
    <p:cViewPr>
      <p:scale>
        <a:sx n="100" d="100"/>
        <a:sy n="100" d="100"/>
      </p:scale>
      <p:origin x="0" y="0"/>
    </p:cViewPr>
  </p:notesTextViewPr>
  <p:sorterViewPr>
    <p:cViewPr>
      <p:scale>
        <a:sx n="66" d="100"/>
        <a:sy n="66" d="100"/>
      </p:scale>
      <p:origin x="0" y="11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course code and title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5F961-860D-46C6-8DFC-5EE5BC38FA21}" type="datetime3">
              <a:rPr lang="en-US" smtClean="0"/>
              <a:t>21 September 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89E2E4-F31D-4FF9-9879-7A50F00DBF6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course code and title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FF348B-0A97-4553-A98F-0F774B5FB993}" type="datetime3">
              <a:rPr lang="en-US" smtClean="0"/>
              <a:t>21 September 2022</a:t>
            </a:fld>
            <a:endParaRPr lang="en-US"/>
          </a:p>
        </p:txBody>
      </p:sp>
      <p:sp>
        <p:nvSpPr>
          <p:cNvPr id="4" name="Slide Image Placeholder 3"/>
          <p:cNvSpPr>
            <a:spLocks noGrp="1" noRot="1" noChangeAspect="1"/>
          </p:cNvSpPr>
          <p:nvPr>
            <p:ph type="sldImg" idx="2"/>
          </p:nvPr>
        </p:nvSpPr>
        <p:spPr>
          <a:xfrm>
            <a:off x="214313" y="685800"/>
            <a:ext cx="64293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63F061-D961-4825-B0AF-95AF9062A8C9}" type="slidenum">
              <a:rPr lang="en-US" smtClean="0"/>
              <a:pPr/>
              <a:t>‹#›</a:t>
            </a:fld>
            <a:endParaRPr lang="en-US"/>
          </a:p>
        </p:txBody>
      </p:sp>
    </p:spTree>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3E2CC2CB-706B-4C5E-B14A-F83A68C4B945}" type="datetime3">
              <a:rPr lang="en-US" smtClean="0"/>
              <a:t>21 September 2022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72455"/>
            <a:ext cx="11658600" cy="1568027"/>
          </a:xfrm>
        </p:spPr>
        <p:txBody>
          <a:bodyPr/>
          <a:lstStyle/>
          <a:p>
            <a:r>
              <a:rPr lang="en-US"/>
              <a:t>Click to edit Master title style</a:t>
            </a:r>
          </a:p>
        </p:txBody>
      </p:sp>
      <p:sp>
        <p:nvSpPr>
          <p:cNvPr id="3" name="Subtitle 2"/>
          <p:cNvSpPr>
            <a:spLocks noGrp="1"/>
          </p:cNvSpPr>
          <p:nvPr>
            <p:ph type="subTitle" idx="1"/>
          </p:nvPr>
        </p:nvSpPr>
        <p:spPr>
          <a:xfrm>
            <a:off x="2057400" y="4145280"/>
            <a:ext cx="9601200" cy="186944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A9FBF2-30DC-4B7A-B9B7-0E060E06BAF3}" type="datetime3">
              <a:rPr lang="en-US" smtClean="0"/>
              <a:t>21 September 2022</a:t>
            </a:fld>
            <a:endParaRPr lang="en-US"/>
          </a:p>
        </p:txBody>
      </p:sp>
      <p:sp>
        <p:nvSpPr>
          <p:cNvPr id="5" name="Footer Placeholder 4"/>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46E9C-953F-4EC3-8812-A1D601194F36}" type="datetime3">
              <a:rPr lang="en-US" smtClean="0"/>
              <a:t>21 September 2022</a:t>
            </a:fld>
            <a:endParaRPr lang="en-US"/>
          </a:p>
        </p:txBody>
      </p:sp>
      <p:sp>
        <p:nvSpPr>
          <p:cNvPr id="5" name="Footer Placeholder 4"/>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292949"/>
            <a:ext cx="4629150" cy="62416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292949"/>
            <a:ext cx="13658850" cy="6241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DFC30-9C5A-4F80-9E18-C805BE3B7AAD}" type="datetime3">
              <a:rPr lang="en-US" smtClean="0"/>
              <a:t>21 September 2022</a:t>
            </a:fld>
            <a:endParaRPr lang="en-US"/>
          </a:p>
        </p:txBody>
      </p:sp>
      <p:sp>
        <p:nvSpPr>
          <p:cNvPr id="5" name="Footer Placeholder 4"/>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CAB3B-CD91-47E6-ABF5-BACE7C560E26}" type="datetime3">
              <a:rPr lang="en-US" smtClean="0"/>
              <a:t>21 September 2022</a:t>
            </a:fld>
            <a:endParaRPr lang="en-US"/>
          </a:p>
        </p:txBody>
      </p:sp>
      <p:sp>
        <p:nvSpPr>
          <p:cNvPr id="5" name="Footer Placeholder 4"/>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4700695"/>
            <a:ext cx="11658600" cy="145288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83470" y="3100495"/>
            <a:ext cx="11658600" cy="16001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4E7FE-E674-4B70-B86A-5C6089B3F582}" type="datetime3">
              <a:rPr lang="en-US" smtClean="0"/>
              <a:t>21 September 2022</a:t>
            </a:fld>
            <a:endParaRPr lang="en-US"/>
          </a:p>
        </p:txBody>
      </p:sp>
      <p:sp>
        <p:nvSpPr>
          <p:cNvPr id="5" name="Footer Placeholder 4"/>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1706882"/>
            <a:ext cx="9144000" cy="48276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401300" y="1706882"/>
            <a:ext cx="9144000" cy="48276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1F9974-E8EF-4634-ACEF-1F8826258E76}" type="datetime3">
              <a:rPr lang="en-US" smtClean="0"/>
              <a:t>21 September 2022</a:t>
            </a:fld>
            <a:endParaRPr lang="en-US"/>
          </a:p>
        </p:txBody>
      </p:sp>
      <p:sp>
        <p:nvSpPr>
          <p:cNvPr id="6" name="Footer Placeholder 5"/>
          <p:cNvSpPr>
            <a:spLocks noGrp="1"/>
          </p:cNvSpPr>
          <p:nvPr>
            <p:ph type="ftr" sz="quarter" idx="11"/>
          </p:nvPr>
        </p:nvSpPr>
        <p:spPr/>
        <p:txBody>
          <a:bodyPr/>
          <a:lstStyle/>
          <a:p>
            <a:r>
              <a:rPr lang="en-US"/>
              <a:t>Department of EECE, GIT                    Course Code and Course Title: CSEN1051 DIGITAL LOGIC CIRCUITS</a:t>
            </a:r>
          </a:p>
        </p:txBody>
      </p:sp>
      <p:sp>
        <p:nvSpPr>
          <p:cNvPr id="7" name="Slide Number Placeholder 6"/>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12344400" cy="1219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637454"/>
            <a:ext cx="6060282" cy="6824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319867"/>
            <a:ext cx="6060282" cy="421470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967539" y="1637454"/>
            <a:ext cx="6062663" cy="6824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967539" y="2319867"/>
            <a:ext cx="6062663" cy="421470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C918FE-B7FB-4956-A1F0-4AED34B6B15E}" type="datetime3">
              <a:rPr lang="en-US" smtClean="0"/>
              <a:t>21 September 2022</a:t>
            </a:fld>
            <a:endParaRPr lang="en-US"/>
          </a:p>
        </p:txBody>
      </p:sp>
      <p:sp>
        <p:nvSpPr>
          <p:cNvPr id="8" name="Footer Placeholder 7"/>
          <p:cNvSpPr>
            <a:spLocks noGrp="1"/>
          </p:cNvSpPr>
          <p:nvPr>
            <p:ph type="ftr" sz="quarter" idx="11"/>
          </p:nvPr>
        </p:nvSpPr>
        <p:spPr/>
        <p:txBody>
          <a:bodyPr/>
          <a:lstStyle/>
          <a:p>
            <a:r>
              <a:rPr lang="en-US"/>
              <a:t>Department of EECE, GIT                    Course Code and Course Title: CSEN1051 DIGITAL LOGIC CIRCUITS</a:t>
            </a:r>
          </a:p>
        </p:txBody>
      </p:sp>
      <p:sp>
        <p:nvSpPr>
          <p:cNvPr id="9" name="Slide Number Placeholder 8"/>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26E9A4-A694-473D-B101-A5D93918D552}" type="datetime3">
              <a:rPr lang="en-US" smtClean="0"/>
              <a:t>21 September 2022</a:t>
            </a:fld>
            <a:endParaRPr lang="en-US"/>
          </a:p>
        </p:txBody>
      </p:sp>
      <p:sp>
        <p:nvSpPr>
          <p:cNvPr id="4" name="Footer Placeholder 3"/>
          <p:cNvSpPr>
            <a:spLocks noGrp="1"/>
          </p:cNvSpPr>
          <p:nvPr>
            <p:ph type="ftr" sz="quarter" idx="11"/>
          </p:nvPr>
        </p:nvSpPr>
        <p:spPr/>
        <p:txBody>
          <a:bodyPr/>
          <a:lstStyle/>
          <a:p>
            <a:r>
              <a:rPr lang="en-US"/>
              <a:t>Department of EECE, GIT                    Course Code and Course Title: CSEN1051 DIGITAL LOGIC CIRCUITS</a:t>
            </a:r>
          </a:p>
        </p:txBody>
      </p:sp>
      <p:sp>
        <p:nvSpPr>
          <p:cNvPr id="5" name="Slide Number Placeholder 4"/>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084E6-0BE5-43E0-BE9A-9222DAE3B4DD}" type="datetime3">
              <a:rPr lang="en-US" smtClean="0"/>
              <a:t>21 September 2022</a:t>
            </a:fld>
            <a:endParaRPr lang="en-US"/>
          </a:p>
        </p:txBody>
      </p:sp>
      <p:sp>
        <p:nvSpPr>
          <p:cNvPr id="3" name="Footer Placeholder 2"/>
          <p:cNvSpPr>
            <a:spLocks noGrp="1"/>
          </p:cNvSpPr>
          <p:nvPr>
            <p:ph type="ftr" sz="quarter" idx="11"/>
          </p:nvPr>
        </p:nvSpPr>
        <p:spPr/>
        <p:txBody>
          <a:bodyPr/>
          <a:lstStyle/>
          <a:p>
            <a:r>
              <a:rPr lang="en-US"/>
              <a:t>Department of EECE, GIT                    Course Code and Course Title: CSEN1051 DIGITAL LOGIC CIRCUITS</a:t>
            </a:r>
          </a:p>
        </p:txBody>
      </p:sp>
      <p:sp>
        <p:nvSpPr>
          <p:cNvPr id="4" name="Slide Number Placeholder 3"/>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291253"/>
            <a:ext cx="4512470" cy="123952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362576" y="291255"/>
            <a:ext cx="7667625" cy="62433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1" y="1530775"/>
            <a:ext cx="4512470" cy="50038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9E2F3-5008-4198-857E-E07A88BB63B6}" type="datetime3">
              <a:rPr lang="en-US" smtClean="0"/>
              <a:t>21 September 2022</a:t>
            </a:fld>
            <a:endParaRPr lang="en-US"/>
          </a:p>
        </p:txBody>
      </p:sp>
      <p:sp>
        <p:nvSpPr>
          <p:cNvPr id="6" name="Footer Placeholder 5"/>
          <p:cNvSpPr>
            <a:spLocks noGrp="1"/>
          </p:cNvSpPr>
          <p:nvPr>
            <p:ph type="ftr" sz="quarter" idx="11"/>
          </p:nvPr>
        </p:nvSpPr>
        <p:spPr/>
        <p:txBody>
          <a:bodyPr/>
          <a:lstStyle/>
          <a:p>
            <a:r>
              <a:rPr lang="en-US"/>
              <a:t>Department of EECE, GIT                    Course Code and Course Title: CSEN1051 DIGITAL LOGIC CIRCUITS</a:t>
            </a:r>
          </a:p>
        </p:txBody>
      </p:sp>
      <p:sp>
        <p:nvSpPr>
          <p:cNvPr id="7" name="Slide Number Placeholder 6"/>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5120640"/>
            <a:ext cx="8229600" cy="60452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88432" y="653627"/>
            <a:ext cx="8229600" cy="4389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688432" y="5725161"/>
            <a:ext cx="8229600" cy="8585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230AC4-DA68-46F4-93E0-6E7132D985A1}" type="datetime3">
              <a:rPr lang="en-US" smtClean="0"/>
              <a:t>21 September 2022</a:t>
            </a:fld>
            <a:endParaRPr lang="en-US"/>
          </a:p>
        </p:txBody>
      </p:sp>
      <p:sp>
        <p:nvSpPr>
          <p:cNvPr id="6" name="Footer Placeholder 5"/>
          <p:cNvSpPr>
            <a:spLocks noGrp="1"/>
          </p:cNvSpPr>
          <p:nvPr>
            <p:ph type="ftr" sz="quarter" idx="11"/>
          </p:nvPr>
        </p:nvSpPr>
        <p:spPr/>
        <p:txBody>
          <a:bodyPr/>
          <a:lstStyle/>
          <a:p>
            <a:r>
              <a:rPr lang="en-US"/>
              <a:t>Department of EECE, GIT                    Course Code and Course Title: CSEN1051 DIGITAL LOGIC CIRCUITS</a:t>
            </a:r>
          </a:p>
        </p:txBody>
      </p:sp>
      <p:sp>
        <p:nvSpPr>
          <p:cNvPr id="7" name="Slide Number Placeholder 6"/>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92947"/>
            <a:ext cx="12344400" cy="1219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1706882"/>
            <a:ext cx="12344400" cy="48276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780108"/>
            <a:ext cx="3200400" cy="389467"/>
          </a:xfrm>
          <a:prstGeom prst="rect">
            <a:avLst/>
          </a:prstGeom>
        </p:spPr>
        <p:txBody>
          <a:bodyPr vert="horz" lIns="91440" tIns="45720" rIns="91440" bIns="45720" rtlCol="0" anchor="ctr"/>
          <a:lstStyle>
            <a:lvl1pPr algn="l">
              <a:defRPr sz="1200">
                <a:solidFill>
                  <a:schemeClr val="tx1">
                    <a:tint val="75000"/>
                  </a:schemeClr>
                </a:solidFill>
              </a:defRPr>
            </a:lvl1pPr>
          </a:lstStyle>
          <a:p>
            <a:fld id="{934DEF1D-841C-4C3A-86A4-90951D4EBF77}" type="datetime3">
              <a:rPr lang="en-US" smtClean="0"/>
              <a:t>21 September 2022</a:t>
            </a:fld>
            <a:endParaRPr lang="en-US"/>
          </a:p>
        </p:txBody>
      </p:sp>
      <p:sp>
        <p:nvSpPr>
          <p:cNvPr id="5" name="Footer Placeholder 4"/>
          <p:cNvSpPr>
            <a:spLocks noGrp="1"/>
          </p:cNvSpPr>
          <p:nvPr>
            <p:ph type="ftr" sz="quarter" idx="3"/>
          </p:nvPr>
        </p:nvSpPr>
        <p:spPr>
          <a:xfrm>
            <a:off x="4686300" y="6780108"/>
            <a:ext cx="4343400" cy="38946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EECE, GIT                    Course Code and Course Title: CSEN1051 DIGITAL LOGIC CIRCUITS</a:t>
            </a:r>
          </a:p>
        </p:txBody>
      </p:sp>
      <p:sp>
        <p:nvSpPr>
          <p:cNvPr id="6" name="Slide Number Placeholder 5"/>
          <p:cNvSpPr>
            <a:spLocks noGrp="1"/>
          </p:cNvSpPr>
          <p:nvPr>
            <p:ph type="sldNum" sz="quarter" idx="4"/>
          </p:nvPr>
        </p:nvSpPr>
        <p:spPr>
          <a:xfrm>
            <a:off x="9829800" y="6780108"/>
            <a:ext cx="3200400" cy="389467"/>
          </a:xfrm>
          <a:prstGeom prst="rect">
            <a:avLst/>
          </a:prstGeom>
        </p:spPr>
        <p:txBody>
          <a:bodyPr vert="horz" lIns="91440" tIns="45720" rIns="91440" bIns="45720" rtlCol="0" anchor="ctr"/>
          <a:lstStyle>
            <a:lvl1pPr algn="r">
              <a:defRPr sz="1200">
                <a:solidFill>
                  <a:schemeClr val="tx1">
                    <a:tint val="75000"/>
                  </a:schemeClr>
                </a:solidFill>
              </a:defRPr>
            </a:lvl1pPr>
          </a:lstStyle>
          <a:p>
            <a:fld id="{98F4A237-58DC-4CB8-A92A-C7FDFBDB68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905000"/>
            <a:ext cx="11658600" cy="1461345"/>
          </a:xfrm>
        </p:spPr>
        <p:txBody>
          <a:bodyPr>
            <a:noAutofit/>
          </a:bodyPr>
          <a:lstStyle/>
          <a:p>
            <a:br>
              <a:rPr lang="en-US" sz="3200" dirty="0"/>
            </a:br>
            <a:r>
              <a:rPr lang="en-US" sz="3200" dirty="0">
                <a:solidFill>
                  <a:schemeClr val="accent6">
                    <a:lumMod val="75000"/>
                  </a:schemeClr>
                </a:solidFill>
                <a:latin typeface="Sylfaen" panose="010A0502050306030303" pitchFamily="18" charset="0"/>
              </a:rPr>
              <a:t>Topic for the class: Number Systems</a:t>
            </a:r>
            <a:br>
              <a:rPr lang="en-US" sz="3200" dirty="0">
                <a:solidFill>
                  <a:schemeClr val="accent6">
                    <a:lumMod val="75000"/>
                  </a:schemeClr>
                </a:solidFill>
                <a:latin typeface="Sylfaen" panose="010A0502050306030303" pitchFamily="18" charset="0"/>
              </a:rPr>
            </a:br>
            <a:r>
              <a:rPr lang="en-US" sz="3200" dirty="0">
                <a:solidFill>
                  <a:schemeClr val="accent6">
                    <a:lumMod val="75000"/>
                  </a:schemeClr>
                </a:solidFill>
                <a:latin typeface="Sylfaen" panose="010A0502050306030303" pitchFamily="18" charset="0"/>
              </a:rPr>
              <a:t>Unit 1 : Number Systems</a:t>
            </a:r>
            <a:br>
              <a:rPr lang="en-US" sz="3200" dirty="0">
                <a:solidFill>
                  <a:schemeClr val="accent6">
                    <a:lumMod val="75000"/>
                  </a:schemeClr>
                </a:solidFill>
                <a:latin typeface="Sylfaen" panose="010A0502050306030303" pitchFamily="18" charset="0"/>
              </a:rPr>
            </a:br>
            <a:r>
              <a:rPr lang="en-US" sz="3200" dirty="0">
                <a:solidFill>
                  <a:schemeClr val="accent6">
                    <a:lumMod val="75000"/>
                  </a:schemeClr>
                </a:solidFill>
                <a:latin typeface="Sylfaen" panose="010A0502050306030303" pitchFamily="18" charset="0"/>
              </a:rPr>
              <a:t>Date &amp; Time </a:t>
            </a:r>
            <a:r>
              <a:rPr lang="en-US" sz="3200" dirty="0">
                <a:solidFill>
                  <a:srgbClr val="00B050"/>
                </a:solidFill>
                <a:latin typeface="Sylfaen" panose="010A0502050306030303" pitchFamily="18" charset="0"/>
              </a:rPr>
              <a:t>:</a:t>
            </a:r>
            <a:endParaRPr lang="en-US" sz="3200" dirty="0"/>
          </a:p>
        </p:txBody>
      </p:sp>
      <p:sp>
        <p:nvSpPr>
          <p:cNvPr id="3" name="Subtitle 2"/>
          <p:cNvSpPr>
            <a:spLocks noGrp="1"/>
          </p:cNvSpPr>
          <p:nvPr>
            <p:ph type="subTitle" idx="1"/>
          </p:nvPr>
        </p:nvSpPr>
        <p:spPr>
          <a:xfrm>
            <a:off x="3505200" y="4191000"/>
            <a:ext cx="6210300" cy="2514600"/>
          </a:xfrm>
        </p:spPr>
        <p:txBody>
          <a:bodyPr>
            <a:normAutofit fontScale="62500" lnSpcReduction="20000"/>
          </a:bodyPr>
          <a:lstStyle/>
          <a:p>
            <a:r>
              <a:rPr lang="en-US" sz="4800" b="1" dirty="0">
                <a:solidFill>
                  <a:srgbClr val="00B050"/>
                </a:solidFill>
                <a:latin typeface="Sylfaen" panose="010A0502050306030303" pitchFamily="18" charset="0"/>
              </a:rPr>
              <a:t>M.N.V.L.M.KRISHNA</a:t>
            </a:r>
          </a:p>
          <a:p>
            <a:r>
              <a:rPr lang="en-US" sz="4000" dirty="0">
                <a:solidFill>
                  <a:srgbClr val="FF66FF"/>
                </a:solidFill>
                <a:latin typeface="Sylfaen" panose="010A0502050306030303" pitchFamily="18" charset="0"/>
              </a:rPr>
              <a:t>Assistant Professor</a:t>
            </a:r>
          </a:p>
          <a:p>
            <a:r>
              <a:rPr lang="en-US" sz="2800" dirty="0">
                <a:solidFill>
                  <a:srgbClr val="FF66FF"/>
                </a:solidFill>
                <a:latin typeface="Sylfaen" panose="010A0502050306030303" pitchFamily="18" charset="0"/>
              </a:rPr>
              <a:t>Department of Electrical Electronics and Communication Engineering</a:t>
            </a:r>
          </a:p>
          <a:p>
            <a:r>
              <a:rPr lang="en-US" sz="2800" dirty="0">
                <a:solidFill>
                  <a:srgbClr val="FF66FF"/>
                </a:solidFill>
                <a:latin typeface="Sylfaen" panose="010A0502050306030303" pitchFamily="18" charset="0"/>
              </a:rPr>
              <a:t>GITAM Institute of Technology (GIT)</a:t>
            </a:r>
          </a:p>
          <a:p>
            <a:r>
              <a:rPr lang="en-US" sz="2800" dirty="0">
                <a:solidFill>
                  <a:srgbClr val="FF66FF"/>
                </a:solidFill>
                <a:latin typeface="Sylfaen" panose="010A0502050306030303" pitchFamily="18" charset="0"/>
              </a:rPr>
              <a:t>Visakhapatnam – 530045</a:t>
            </a:r>
          </a:p>
          <a:p>
            <a:r>
              <a:rPr lang="en-US" sz="4000" dirty="0">
                <a:solidFill>
                  <a:schemeClr val="tx1"/>
                </a:solidFill>
                <a:latin typeface="Sylfaen" panose="010A0502050306030303" pitchFamily="18" charset="0"/>
              </a:rPr>
              <a:t>Email: </a:t>
            </a:r>
            <a:r>
              <a:rPr lang="en-US" sz="4000" b="1" dirty="0">
                <a:solidFill>
                  <a:srgbClr val="0070C0"/>
                </a:solidFill>
                <a:latin typeface="Sylfaen" panose="010A0502050306030303" pitchFamily="18" charset="0"/>
              </a:rPr>
              <a:t>mmunagal@gitam.edu</a:t>
            </a:r>
            <a:r>
              <a:rPr lang="en-US" sz="4000" b="1" dirty="0">
                <a:solidFill>
                  <a:schemeClr val="accent1"/>
                </a:solidFill>
                <a:latin typeface="Sylfaen" panose="010A0502050306030303" pitchFamily="18" charset="0"/>
              </a:rPr>
              <a:t> </a:t>
            </a:r>
            <a:r>
              <a:rPr lang="en-US" sz="4000" dirty="0">
                <a:solidFill>
                  <a:schemeClr val="accent1"/>
                </a:solidFill>
                <a:latin typeface="Sylfaen" panose="010A0502050306030303" pitchFamily="18" charset="0"/>
              </a:rPr>
              <a:t> </a:t>
            </a:r>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6057900" y="243840"/>
            <a:ext cx="1333500" cy="1269124"/>
          </a:xfrm>
          <a:prstGeom prst="rect">
            <a:avLst/>
          </a:prstGeom>
          <a:noFill/>
        </p:spPr>
      </p:pic>
      <p:sp>
        <p:nvSpPr>
          <p:cNvPr id="5" name="Slide Number Placeholder 4"/>
          <p:cNvSpPr>
            <a:spLocks noGrp="1"/>
          </p:cNvSpPr>
          <p:nvPr>
            <p:ph type="sldNum" sz="quarter" idx="12"/>
          </p:nvPr>
        </p:nvSpPr>
        <p:spPr/>
        <p:txBody>
          <a:bodyPr/>
          <a:lstStyle/>
          <a:p>
            <a:fld id="{98F4A237-58DC-4CB8-A92A-C7FDFBDB682E}" type="slidenum">
              <a:rPr lang="en-US" smtClean="0"/>
              <a:pPr/>
              <a:t>1</a:t>
            </a:fld>
            <a:endParaRPr lang="en-US"/>
          </a:p>
        </p:txBody>
      </p:sp>
      <p:sp>
        <p:nvSpPr>
          <p:cNvPr id="6" name="Footer Placeholder 5"/>
          <p:cNvSpPr>
            <a:spLocks noGrp="1"/>
          </p:cNvSpPr>
          <p:nvPr>
            <p:ph type="ftr" sz="quarter" idx="11"/>
          </p:nvPr>
        </p:nvSpPr>
        <p:spPr>
          <a:xfrm>
            <a:off x="4114800" y="6780108"/>
            <a:ext cx="8382000" cy="389467"/>
          </a:xfrm>
        </p:spPr>
        <p:txBody>
          <a:bodyPr/>
          <a:lstStyle/>
          <a:p>
            <a:pPr algn="l"/>
            <a:r>
              <a:rPr lang="en-US" dirty="0"/>
              <a:t>Department of EECE, GIT                    Course Code and Course Title</a:t>
            </a:r>
            <a:r>
              <a:rPr lang="en-US" sz="1000" dirty="0"/>
              <a:t>: </a:t>
            </a:r>
            <a:r>
              <a:rPr lang="en-US" sz="1000" dirty="0">
                <a:effectLst/>
                <a:latin typeface="Times New Roman" panose="02020603050405020304" pitchFamily="18" charset="0"/>
                <a:ea typeface="Times New Roman" panose="02020603050405020304" pitchFamily="18" charset="0"/>
              </a:rPr>
              <a:t>CSEN1051 </a:t>
            </a:r>
            <a:r>
              <a:rPr lang="en-US" sz="1000" b="1" dirty="0">
                <a:effectLst/>
                <a:latin typeface="Times New Roman" panose="02020603050405020304" pitchFamily="18" charset="0"/>
                <a:ea typeface="Times New Roman" panose="02020603050405020304" pitchFamily="18" charset="0"/>
              </a:rPr>
              <a:t>DIGITAL LOGIC CIRCUITS</a:t>
            </a:r>
            <a:endParaRPr lang="en-US" sz="1000" dirty="0"/>
          </a:p>
        </p:txBody>
      </p:sp>
      <p:sp>
        <p:nvSpPr>
          <p:cNvPr id="7" name="Date Placeholder 6"/>
          <p:cNvSpPr>
            <a:spLocks noGrp="1"/>
          </p:cNvSpPr>
          <p:nvPr>
            <p:ph type="dt" sz="half" idx="10"/>
          </p:nvPr>
        </p:nvSpPr>
        <p:spPr/>
        <p:txBody>
          <a:bodyPr/>
          <a:lstStyle/>
          <a:p>
            <a:fld id="{BFBDA51D-F7E3-485E-A8F1-8A5A59FB7130}" type="datetime3">
              <a:rPr lang="en-US" smtClean="0"/>
              <a:t>21 September 2022</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fontScale="92500" lnSpcReduction="10000"/>
          </a:bodyPr>
          <a:lstStyle/>
          <a:p>
            <a:pPr algn="just"/>
            <a:r>
              <a:rPr lang="en-US" dirty="0"/>
              <a:t>There are only two digits in the Binary system, namely, 0 and 1. </a:t>
            </a:r>
          </a:p>
          <a:p>
            <a:pPr algn="just"/>
            <a:r>
              <a:rPr lang="en-US" dirty="0"/>
              <a:t>The numbers in the binary system are represented to the base 2 and the positional multipliers are the powers of 2.</a:t>
            </a:r>
          </a:p>
          <a:p>
            <a:pPr algn="just"/>
            <a:r>
              <a:rPr lang="en-US" dirty="0"/>
              <a:t> The left most bit in the binary number is called as the </a:t>
            </a:r>
            <a:r>
              <a:rPr lang="en-US" b="1" dirty="0"/>
              <a:t>M</a:t>
            </a:r>
            <a:r>
              <a:rPr lang="en-US" dirty="0"/>
              <a:t>ost </a:t>
            </a:r>
            <a:r>
              <a:rPr lang="en-US" b="1" dirty="0"/>
              <a:t>S</a:t>
            </a:r>
            <a:r>
              <a:rPr lang="en-US" dirty="0"/>
              <a:t>ignificant </a:t>
            </a:r>
            <a:r>
              <a:rPr lang="en-US" b="1" dirty="0"/>
              <a:t>B</a:t>
            </a:r>
            <a:r>
              <a:rPr lang="en-US" dirty="0"/>
              <a:t>it (MSB) and it has the largest positional weight.</a:t>
            </a:r>
          </a:p>
          <a:p>
            <a:pPr algn="just"/>
            <a:r>
              <a:rPr lang="en-US" dirty="0"/>
              <a:t> The right most bit is the </a:t>
            </a:r>
            <a:r>
              <a:rPr lang="en-US" b="1" dirty="0"/>
              <a:t>L</a:t>
            </a:r>
            <a:r>
              <a:rPr lang="en-US" dirty="0"/>
              <a:t>east </a:t>
            </a:r>
            <a:r>
              <a:rPr lang="en-US" b="1" dirty="0"/>
              <a:t>S</a:t>
            </a:r>
            <a:r>
              <a:rPr lang="en-US" dirty="0"/>
              <a:t>ignificant </a:t>
            </a:r>
            <a:r>
              <a:rPr lang="en-US" b="1" dirty="0"/>
              <a:t>B</a:t>
            </a:r>
            <a:r>
              <a:rPr lang="en-US" dirty="0"/>
              <a:t>it (LSB) and has the smallest positional weight.</a:t>
            </a:r>
          </a:p>
          <a:p>
            <a:pPr algn="just"/>
            <a:r>
              <a:rPr lang="en-US" dirty="0"/>
              <a:t>Example :</a:t>
            </a:r>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10</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3C8FFAD-F4E2-4597-B435-D3764C6E7C5E}"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fontScale="90000"/>
          </a:bodyPr>
          <a:lstStyle/>
          <a:p>
            <a:r>
              <a:rPr lang="en-US" b="1" dirty="0"/>
              <a:t>Binary Number System</a:t>
            </a:r>
            <a:br>
              <a:rPr lang="en-US" dirty="0"/>
            </a:br>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099" name="Picture 3" descr="I:\FDLC\Images\kqr0eZb.jpg"/>
          <p:cNvPicPr>
            <a:picLocks noChangeAspect="1" noChangeArrowheads="1"/>
          </p:cNvPicPr>
          <p:nvPr/>
        </p:nvPicPr>
        <p:blipFill>
          <a:blip r:embed="rId3"/>
          <a:srcRect/>
          <a:stretch>
            <a:fillRect/>
          </a:stretch>
        </p:blipFill>
        <p:spPr bwMode="auto">
          <a:xfrm>
            <a:off x="4876800" y="5791200"/>
            <a:ext cx="1666875" cy="8286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fontScale="85000" lnSpcReduction="10000"/>
          </a:bodyPr>
          <a:lstStyle/>
          <a:p>
            <a:r>
              <a:rPr lang="en-US" dirty="0"/>
              <a:t>Octal number system uses digits 0,1,2,3,4,5,6 and 7 (8 digits). Each octal digit has its own positional value or weight as a power of 8.</a:t>
            </a:r>
          </a:p>
          <a:p>
            <a:r>
              <a:rPr lang="en-US" dirty="0"/>
              <a:t>A hexadecimal number is represented using base 16. Hexadecimal or Hex numbers are used as a shorthand form of binary sequence.</a:t>
            </a:r>
          </a:p>
          <a:p>
            <a:r>
              <a:rPr lang="en-US" dirty="0"/>
              <a:t> This system is used to represent data in a more compact manner. Since 16 symbols are used, 0 to F, the notation is called hexadecimal.</a:t>
            </a:r>
          </a:p>
          <a:p>
            <a:r>
              <a:rPr lang="en-US" dirty="0"/>
              <a:t> The first 10 symbols are the same as in the decimal system, 0 to 9 and the remaining 6 symbols are taken from the first 6 letters of the alphabet sequence, A to F, where A represents 10, B is 11, C is 12, D is 13, E is 14 and F is 15.</a:t>
            </a:r>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11</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9B08E180-7F7D-4D4D-8A9C-62DC172B1872}"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fontScale="90000"/>
          </a:bodyPr>
          <a:lstStyle/>
          <a:p>
            <a:r>
              <a:rPr lang="en-US" b="1" dirty="0"/>
              <a:t>Octal  and </a:t>
            </a:r>
            <a:r>
              <a:rPr lang="en-US" b="1" dirty="0" err="1"/>
              <a:t>Hexa</a:t>
            </a:r>
            <a:r>
              <a:rPr lang="en-US" b="1" dirty="0"/>
              <a:t> decimal Number System</a:t>
            </a:r>
            <a:br>
              <a:rPr lang="en-US" dirty="0"/>
            </a:br>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12</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B1B80C4C-92BE-4952-9DB5-4D6A3BBD0CF7}"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fontScale="90000"/>
          </a:bodyPr>
          <a:lstStyle/>
          <a:p>
            <a:r>
              <a:rPr lang="en-IN" dirty="0"/>
              <a:t>Representation of a Number in Various Number Systems </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5122" name="Picture 2" descr="I:\FDLC\Images\7PBc2k6.jpg"/>
          <p:cNvPicPr>
            <a:picLocks noGrp="1" noChangeAspect="1" noChangeArrowheads="1"/>
          </p:cNvPicPr>
          <p:nvPr>
            <p:ph idx="1"/>
          </p:nvPr>
        </p:nvPicPr>
        <p:blipFill>
          <a:blip r:embed="rId3"/>
          <a:srcRect/>
          <a:stretch>
            <a:fillRect/>
          </a:stretch>
        </p:blipFill>
        <p:spPr bwMode="auto">
          <a:xfrm>
            <a:off x="2043112" y="1715294"/>
            <a:ext cx="7038975" cy="481012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13</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60FEE826-6891-4621-BB24-D4D33B10A38D}"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Number system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6146" name="Picture 2" descr="I:\FDLC\Images\number-base-conversion.png"/>
          <p:cNvPicPr>
            <a:picLocks noGrp="1" noChangeAspect="1" noChangeArrowheads="1"/>
          </p:cNvPicPr>
          <p:nvPr>
            <p:ph idx="1"/>
          </p:nvPr>
        </p:nvPicPr>
        <p:blipFill>
          <a:blip r:embed="rId3"/>
          <a:srcRect/>
          <a:stretch>
            <a:fillRect/>
          </a:stretch>
        </p:blipFill>
        <p:spPr bwMode="auto">
          <a:xfrm>
            <a:off x="1905000" y="1828800"/>
            <a:ext cx="7467600" cy="392985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14</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97444CB-AA81-4645-9341-F7EE1A38FFF3}" type="datetime3">
              <a:rPr lang="en-US" smtClean="0"/>
              <a:t>21 September 2022</a:t>
            </a:fld>
            <a:endParaRPr lang="en-US"/>
          </a:p>
        </p:txBody>
      </p:sp>
      <p:sp>
        <p:nvSpPr>
          <p:cNvPr id="12" name="Title 11"/>
          <p:cNvSpPr>
            <a:spLocks noGrp="1"/>
          </p:cNvSpPr>
          <p:nvPr>
            <p:ph type="title"/>
          </p:nvPr>
        </p:nvSpPr>
        <p:spPr>
          <a:xfrm>
            <a:off x="685800" y="292947"/>
            <a:ext cx="9906000" cy="316653"/>
          </a:xfrm>
        </p:spPr>
        <p:txBody>
          <a:bodyPr>
            <a:normAutofit fontScale="90000"/>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8197" name="Picture 5" descr="I:\FDLC\Images\Untitled.png"/>
          <p:cNvPicPr>
            <a:picLocks noGrp="1" noChangeAspect="1" noChangeArrowheads="1"/>
          </p:cNvPicPr>
          <p:nvPr>
            <p:ph idx="1"/>
          </p:nvPr>
        </p:nvPicPr>
        <p:blipFill>
          <a:blip r:embed="rId3"/>
          <a:srcRect/>
          <a:stretch>
            <a:fillRect/>
          </a:stretch>
        </p:blipFill>
        <p:spPr bwMode="auto">
          <a:xfrm>
            <a:off x="1143000" y="762000"/>
            <a:ext cx="8915400" cy="58674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15</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82B2F776-E2E8-4D62-8E35-48A57B7599CC}"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to Octal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9218" name="Picture 2" descr="I:\FDLC\Images\binary-octal-conversion-example.png"/>
          <p:cNvPicPr>
            <a:picLocks noGrp="1" noChangeAspect="1" noChangeArrowheads="1"/>
          </p:cNvPicPr>
          <p:nvPr>
            <p:ph idx="1"/>
          </p:nvPr>
        </p:nvPicPr>
        <p:blipFill>
          <a:blip r:embed="rId3"/>
          <a:srcRect/>
          <a:stretch>
            <a:fillRect/>
          </a:stretch>
        </p:blipFill>
        <p:spPr bwMode="auto">
          <a:xfrm>
            <a:off x="2209800" y="1447800"/>
            <a:ext cx="7239000" cy="51054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16</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2F53D36-BC41-4648-8452-97776BA984EE}"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to </a:t>
            </a:r>
            <a:r>
              <a:rPr lang="en-IN" dirty="0" err="1"/>
              <a:t>Hexa</a:t>
            </a:r>
            <a:r>
              <a:rPr lang="en-IN" dirty="0"/>
              <a:t> Decimal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42" name="Picture 2" descr="I:\FDLC\Images\binary-hex-conversion-example.png"/>
          <p:cNvPicPr>
            <a:picLocks noGrp="1" noChangeAspect="1" noChangeArrowheads="1"/>
          </p:cNvPicPr>
          <p:nvPr>
            <p:ph idx="1"/>
          </p:nvPr>
        </p:nvPicPr>
        <p:blipFill>
          <a:blip r:embed="rId3"/>
          <a:srcRect/>
          <a:stretch>
            <a:fillRect/>
          </a:stretch>
        </p:blipFill>
        <p:spPr bwMode="auto">
          <a:xfrm>
            <a:off x="1828800" y="1676400"/>
            <a:ext cx="7162800" cy="4572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17</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9D303188-5C9C-440F-9A41-538D79780013}"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11" name="Content Placeholder 10"/>
          <p:cNvSpPr>
            <a:spLocks noGrp="1"/>
          </p:cNvSpPr>
          <p:nvPr>
            <p:ph idx="1"/>
          </p:nvPr>
        </p:nvSpPr>
        <p:spPr/>
        <p:txBody>
          <a:bodyPr/>
          <a:lstStyle/>
          <a:p>
            <a:endParaRPr lang="en-US" dirty="0"/>
          </a:p>
        </p:txBody>
      </p:sp>
      <p:pic>
        <p:nvPicPr>
          <p:cNvPr id="11267" name="Picture 3" descr="I:\FDLC\Images\Untitled.png"/>
          <p:cNvPicPr>
            <a:picLocks noChangeAspect="1" noChangeArrowheads="1"/>
          </p:cNvPicPr>
          <p:nvPr/>
        </p:nvPicPr>
        <p:blipFill>
          <a:blip r:embed="rId3"/>
          <a:srcRect/>
          <a:stretch>
            <a:fillRect/>
          </a:stretch>
        </p:blipFill>
        <p:spPr bwMode="auto">
          <a:xfrm>
            <a:off x="562480" y="457200"/>
            <a:ext cx="9906000" cy="60198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18</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1E2A19BF-992C-4FA7-A1F7-11F9BAE6EE8A}"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2290" name="Picture 2" descr="I:\FDLC\Images\download.png"/>
          <p:cNvPicPr>
            <a:picLocks noGrp="1" noChangeAspect="1" noChangeArrowheads="1"/>
          </p:cNvPicPr>
          <p:nvPr>
            <p:ph idx="1"/>
          </p:nvPr>
        </p:nvPicPr>
        <p:blipFill>
          <a:blip r:embed="rId3"/>
          <a:srcRect/>
          <a:stretch>
            <a:fillRect/>
          </a:stretch>
        </p:blipFill>
        <p:spPr bwMode="auto">
          <a:xfrm>
            <a:off x="914400" y="609600"/>
            <a:ext cx="8610599" cy="548639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19</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C59AA005-2C74-418B-B5B8-FFF5A59E9652}"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Decimal to </a:t>
            </a:r>
            <a:r>
              <a:rPr lang="en-IN" dirty="0" err="1"/>
              <a:t>Hexa</a:t>
            </a:r>
            <a:r>
              <a:rPr lang="en-IN" dirty="0"/>
              <a:t> Decimal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3314" name="Picture 2" descr="I:\FDLC\Images\D to h.png"/>
          <p:cNvPicPr>
            <a:picLocks noGrp="1" noChangeAspect="1" noChangeArrowheads="1"/>
          </p:cNvPicPr>
          <p:nvPr>
            <p:ph idx="1"/>
          </p:nvPr>
        </p:nvPicPr>
        <p:blipFill>
          <a:blip r:embed="rId3"/>
          <a:srcRect/>
          <a:stretch>
            <a:fillRect/>
          </a:stretch>
        </p:blipFill>
        <p:spPr bwMode="auto">
          <a:xfrm>
            <a:off x="990600" y="1676400"/>
            <a:ext cx="8610600" cy="5029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solidFill>
                  <a:srgbClr val="00B050"/>
                </a:solidFill>
                <a:latin typeface="Sylfaen" panose="010A0502050306030303" pitchFamily="18" charset="0"/>
              </a:rPr>
              <a:t>Course objectives </a:t>
            </a:r>
          </a:p>
        </p:txBody>
      </p:sp>
      <p:sp>
        <p:nvSpPr>
          <p:cNvPr id="3" name="Content Placeholder 2"/>
          <p:cNvSpPr>
            <a:spLocks noGrp="1"/>
          </p:cNvSpPr>
          <p:nvPr>
            <p:ph idx="1"/>
          </p:nvPr>
        </p:nvSpPr>
        <p:spPr>
          <a:xfrm>
            <a:off x="685800" y="1706882"/>
            <a:ext cx="9753600" cy="4827694"/>
          </a:xfrm>
        </p:spPr>
        <p:txBody>
          <a:bodyPr>
            <a:normAutofit fontScale="92500" lnSpcReduction="10000"/>
          </a:bodyPr>
          <a:lstStyle/>
          <a:p>
            <a:pPr>
              <a:buNone/>
            </a:pPr>
            <a:endParaRPr lang="en-US" dirty="0">
              <a:latin typeface="Sylfaen" panose="010A0502050306030303" pitchFamily="18" charset="0"/>
            </a:endParaRPr>
          </a:p>
          <a:p>
            <a:pPr>
              <a:buFont typeface="Wingdings" pitchFamily="2" charset="2"/>
              <a:buChar char="v"/>
            </a:pPr>
            <a:r>
              <a:rPr lang="en-US" dirty="0">
                <a:latin typeface="Sylfaen" panose="010A0502050306030303" pitchFamily="18" charset="0"/>
              </a:rPr>
              <a:t>Facilitate the student to represent numbers in different number systems and convert numbers from one number system to another. </a:t>
            </a:r>
          </a:p>
          <a:p>
            <a:pPr>
              <a:buFont typeface="Wingdings" pitchFamily="2" charset="2"/>
              <a:buChar char="v"/>
            </a:pPr>
            <a:r>
              <a:rPr lang="en-US" dirty="0">
                <a:latin typeface="Sylfaen" panose="010A0502050306030303" pitchFamily="18" charset="0"/>
              </a:rPr>
              <a:t>Introduce logic gates and theorems and properties of Boolean algebra. </a:t>
            </a:r>
          </a:p>
          <a:p>
            <a:pPr>
              <a:buFont typeface="Wingdings" pitchFamily="2" charset="2"/>
              <a:buChar char="v"/>
            </a:pPr>
            <a:r>
              <a:rPr lang="en-US" dirty="0">
                <a:latin typeface="Sylfaen" panose="010A0502050306030303" pitchFamily="18" charset="0"/>
              </a:rPr>
              <a:t> Familiarize the student with techniques for minimization expression and establish its necessity. </a:t>
            </a:r>
          </a:p>
          <a:p>
            <a:pPr>
              <a:buFont typeface="Wingdings" pitchFamily="2" charset="2"/>
              <a:buChar char="v"/>
            </a:pPr>
            <a:r>
              <a:rPr lang="en-US" dirty="0">
                <a:latin typeface="Sylfaen" panose="010A0502050306030303" pitchFamily="18" charset="0"/>
              </a:rPr>
              <a:t> Demonstrate the design of combinational and sequential logic circuits. </a:t>
            </a:r>
          </a:p>
          <a:p>
            <a:endParaRPr lang="en-US" dirty="0">
              <a:latin typeface="Sylfaen" panose="010A0502050306030303" pitchFamily="18" charset="0"/>
            </a:endParaRPr>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a:t>
            </a:fld>
            <a:endParaRPr lang="en-US"/>
          </a:p>
        </p:txBody>
      </p:sp>
      <p:sp>
        <p:nvSpPr>
          <p:cNvPr id="8" name="Footer Placeholder 7"/>
          <p:cNvSpPr>
            <a:spLocks noGrp="1"/>
          </p:cNvSpPr>
          <p:nvPr>
            <p:ph type="ftr" sz="quarter" idx="11"/>
          </p:nvPr>
        </p:nvSpPr>
        <p:spPr>
          <a:xfrm>
            <a:off x="3276600" y="6781800"/>
            <a:ext cx="8915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BF6A2D15-6BE7-4253-AA16-BEBD8D368E3F}" type="datetime3">
              <a:rPr lang="en-US" smtClean="0"/>
              <a:t>21 September 2022</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20</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938D16B9-D362-48BC-8469-B91AAA63E968}"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Octal to Binary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4338" name="Picture 2" descr="I:\FDLC\Images\o to B.jpg"/>
          <p:cNvPicPr>
            <a:picLocks noGrp="1" noChangeAspect="1" noChangeArrowheads="1"/>
          </p:cNvPicPr>
          <p:nvPr>
            <p:ph idx="1"/>
          </p:nvPr>
        </p:nvPicPr>
        <p:blipFill>
          <a:blip r:embed="rId3"/>
          <a:srcRect/>
          <a:stretch>
            <a:fillRect/>
          </a:stretch>
        </p:blipFill>
        <p:spPr bwMode="auto">
          <a:xfrm>
            <a:off x="2667001" y="1447800"/>
            <a:ext cx="6248400" cy="50292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21</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73AD811D-E6CA-4676-B25D-C45B2C942C7E}"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5362" name="Picture 2" descr="I:\FDLC\Images\octal-decimal-conversion-example.png"/>
          <p:cNvPicPr>
            <a:picLocks noGrp="1" noChangeAspect="1" noChangeArrowheads="1"/>
          </p:cNvPicPr>
          <p:nvPr>
            <p:ph idx="1"/>
          </p:nvPr>
        </p:nvPicPr>
        <p:blipFill>
          <a:blip r:embed="rId3"/>
          <a:srcRect/>
          <a:stretch>
            <a:fillRect/>
          </a:stretch>
        </p:blipFill>
        <p:spPr bwMode="auto">
          <a:xfrm>
            <a:off x="990600" y="304800"/>
            <a:ext cx="9143999" cy="63246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22</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FD8D236C-1B91-4E88-9C27-5D5DE2F48655}"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6386" name="Picture 2" descr="I:\FDLC\Images\octal-hex-conversion-example.png"/>
          <p:cNvPicPr>
            <a:picLocks noGrp="1" noChangeAspect="1" noChangeArrowheads="1"/>
          </p:cNvPicPr>
          <p:nvPr>
            <p:ph idx="1"/>
          </p:nvPr>
        </p:nvPicPr>
        <p:blipFill>
          <a:blip r:embed="rId3"/>
          <a:srcRect/>
          <a:stretch>
            <a:fillRect/>
          </a:stretch>
        </p:blipFill>
        <p:spPr bwMode="auto">
          <a:xfrm>
            <a:off x="2514600" y="457200"/>
            <a:ext cx="6962257" cy="638175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23</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CC11626D-B613-4BB2-B7BD-F31D697B4030}"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6" name="Picture 2" descr="I:\FDLC\Images\h to b.png"/>
          <p:cNvPicPr>
            <a:picLocks noGrp="1" noChangeAspect="1" noChangeArrowheads="1"/>
          </p:cNvPicPr>
          <p:nvPr>
            <p:ph idx="1"/>
          </p:nvPr>
        </p:nvPicPr>
        <p:blipFill>
          <a:blip r:embed="rId3"/>
          <a:srcRect/>
          <a:stretch>
            <a:fillRect/>
          </a:stretch>
        </p:blipFill>
        <p:spPr bwMode="auto">
          <a:xfrm>
            <a:off x="2438400" y="457200"/>
            <a:ext cx="7010399" cy="60198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24</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29521099-126B-4DAA-9E35-4A9CA7D58257}"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err="1"/>
              <a:t>Hexa</a:t>
            </a:r>
            <a:r>
              <a:rPr lang="en-IN" dirty="0"/>
              <a:t> Decimal to Decimal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2050" name="Picture 2" descr="I:\FDLC\Images\hex-to-decimal-conversion-example.jpg"/>
          <p:cNvPicPr>
            <a:picLocks noGrp="1" noChangeAspect="1" noChangeArrowheads="1"/>
          </p:cNvPicPr>
          <p:nvPr>
            <p:ph idx="1"/>
          </p:nvPr>
        </p:nvPicPr>
        <p:blipFill>
          <a:blip r:embed="rId3"/>
          <a:srcRect/>
          <a:stretch>
            <a:fillRect/>
          </a:stretch>
        </p:blipFill>
        <p:spPr bwMode="auto">
          <a:xfrm>
            <a:off x="2286000" y="1752600"/>
            <a:ext cx="7696200" cy="42672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25</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501864CB-FBDF-4B5F-AFA0-E717049323A1}"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err="1"/>
              <a:t>Hexa</a:t>
            </a:r>
            <a:r>
              <a:rPr lang="en-IN" dirty="0"/>
              <a:t> Decimal to Octal Conversion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3074" name="Picture 2" descr="I:\FDLC\Images\h to o.png"/>
          <p:cNvPicPr>
            <a:picLocks noGrp="1" noChangeAspect="1" noChangeArrowheads="1"/>
          </p:cNvPicPr>
          <p:nvPr>
            <p:ph idx="1"/>
          </p:nvPr>
        </p:nvPicPr>
        <p:blipFill>
          <a:blip r:embed="rId3"/>
          <a:srcRect/>
          <a:stretch>
            <a:fillRect/>
          </a:stretch>
        </p:blipFill>
        <p:spPr bwMode="auto">
          <a:xfrm>
            <a:off x="2667000" y="1371601"/>
            <a:ext cx="5495502" cy="51625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26</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4CBC92F-3214-49F2-ACBC-53CAF54CD469}"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Flash Quiz</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9" name="Content Placeholder 8"/>
          <p:cNvSpPr>
            <a:spLocks noGrp="1"/>
          </p:cNvSpPr>
          <p:nvPr>
            <p:ph idx="1"/>
          </p:nvPr>
        </p:nvSpPr>
        <p:spPr/>
        <p:txBody>
          <a:bodyPr/>
          <a:lstStyle/>
          <a:p>
            <a:pPr>
              <a:buNone/>
            </a:pPr>
            <a:r>
              <a:rPr lang="en-US" dirty="0"/>
              <a:t>1. Convert the decimal number 3315.3 to hexadecimal </a:t>
            </a:r>
          </a:p>
          <a:p>
            <a:pPr>
              <a:buNone/>
            </a:pPr>
            <a:r>
              <a:rPr lang="en-US" dirty="0"/>
              <a:t>notation. What about the hexadecimal equivalent </a:t>
            </a:r>
          </a:p>
          <a:p>
            <a:pPr>
              <a:buNone/>
            </a:pPr>
            <a:r>
              <a:rPr lang="en-US" dirty="0"/>
              <a:t>of the decimal number 3315.3 </a:t>
            </a:r>
          </a:p>
          <a:p>
            <a:pPr>
              <a:buNone/>
            </a:pPr>
            <a:r>
              <a:rPr lang="en-US" dirty="0"/>
              <a:t>2. Convert your Present Age in Decimal number system into </a:t>
            </a:r>
          </a:p>
          <a:p>
            <a:pPr>
              <a:buNone/>
            </a:pPr>
            <a:r>
              <a:rPr lang="en-US" dirty="0"/>
              <a:t>Binary, Octal and </a:t>
            </a:r>
            <a:r>
              <a:rPr lang="en-US" dirty="0" err="1"/>
              <a:t>Hexa</a:t>
            </a:r>
            <a:r>
              <a:rPr lang="en-US" dirty="0"/>
              <a:t> Decimal Number System.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27</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F5D80F3-39C8-4B64-AABC-EE4BF546CEA3}"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Arithmetic Rules</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098" name="Picture 2" descr="I:\FDLC\Images\Table-Listing-Binary-Arithmatic-Operations.jpg"/>
          <p:cNvPicPr>
            <a:picLocks noGrp="1" noChangeAspect="1" noChangeArrowheads="1"/>
          </p:cNvPicPr>
          <p:nvPr>
            <p:ph idx="1"/>
          </p:nvPr>
        </p:nvPicPr>
        <p:blipFill>
          <a:blip r:embed="rId3"/>
          <a:srcRect/>
          <a:stretch>
            <a:fillRect/>
          </a:stretch>
        </p:blipFill>
        <p:spPr bwMode="auto">
          <a:xfrm>
            <a:off x="1447800" y="1752600"/>
            <a:ext cx="8448675" cy="46482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28</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1641EBB-AB00-4B22-AC3B-2FF60BE048AC}"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Addition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5122" name="Picture 2" descr="I:\FDLC\Images\Table-Showing-Binary-Addition.jpg"/>
          <p:cNvPicPr>
            <a:picLocks noGrp="1" noChangeAspect="1" noChangeArrowheads="1"/>
          </p:cNvPicPr>
          <p:nvPr>
            <p:ph idx="1"/>
          </p:nvPr>
        </p:nvPicPr>
        <p:blipFill>
          <a:blip r:embed="rId3"/>
          <a:srcRect/>
          <a:stretch>
            <a:fillRect/>
          </a:stretch>
        </p:blipFill>
        <p:spPr bwMode="auto">
          <a:xfrm>
            <a:off x="2438400" y="2057400"/>
            <a:ext cx="6915150" cy="240982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29</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E1293FB6-8DB1-4F68-B020-5F56BF7F596C}"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Addition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5122" name="Picture 2" descr="I:\FDLC\Images\Table-Showing-Binary-Addition.jpg"/>
          <p:cNvPicPr>
            <a:picLocks noGrp="1" noChangeAspect="1" noChangeArrowheads="1"/>
          </p:cNvPicPr>
          <p:nvPr>
            <p:ph idx="1"/>
          </p:nvPr>
        </p:nvPicPr>
        <p:blipFill>
          <a:blip r:embed="rId3"/>
          <a:srcRect/>
          <a:stretch>
            <a:fillRect/>
          </a:stretch>
        </p:blipFill>
        <p:spPr bwMode="auto">
          <a:xfrm>
            <a:off x="2438400" y="2057400"/>
            <a:ext cx="6915150" cy="240982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a:bodyPr>
          <a:lstStyle/>
          <a:p>
            <a:r>
              <a:rPr lang="en-US" dirty="0"/>
              <a:t>Learning Outcomes </a:t>
            </a:r>
          </a:p>
        </p:txBody>
      </p:sp>
      <p:sp>
        <p:nvSpPr>
          <p:cNvPr id="3" name="Content Placeholder 2"/>
          <p:cNvSpPr>
            <a:spLocks noGrp="1"/>
          </p:cNvSpPr>
          <p:nvPr>
            <p:ph idx="1"/>
          </p:nvPr>
        </p:nvSpPr>
        <p:spPr>
          <a:xfrm>
            <a:off x="685800" y="1706882"/>
            <a:ext cx="9753600" cy="4827694"/>
          </a:xfrm>
        </p:spPr>
        <p:txBody>
          <a:bodyPr>
            <a:normAutofit/>
          </a:bodyPr>
          <a:lstStyle/>
          <a:p>
            <a:endParaRPr lang="en-US" dirty="0"/>
          </a:p>
          <a:p>
            <a:pPr>
              <a:buFont typeface="Wingdings" pitchFamily="2" charset="2"/>
              <a:buChar char="v"/>
            </a:pPr>
            <a:r>
              <a:rPr lang="en-US" dirty="0"/>
              <a:t> </a:t>
            </a:r>
            <a:r>
              <a:rPr lang="en-US" sz="3000" dirty="0">
                <a:solidFill>
                  <a:srgbClr val="00B050"/>
                </a:solidFill>
              </a:rPr>
              <a:t>After completion of this unit, the student will be able to </a:t>
            </a:r>
          </a:p>
          <a:p>
            <a:pPr>
              <a:buFont typeface="Wingdings" pitchFamily="2" charset="2"/>
              <a:buChar char="v"/>
            </a:pPr>
            <a:r>
              <a:rPr lang="en-US" dirty="0"/>
              <a:t>Explain different number systems</a:t>
            </a:r>
            <a:endParaRPr lang="en-US" b="1" dirty="0"/>
          </a:p>
          <a:p>
            <a:pPr>
              <a:buFont typeface="Wingdings" pitchFamily="2" charset="2"/>
              <a:buChar char="v"/>
            </a:pPr>
            <a:r>
              <a:rPr lang="en-US" dirty="0"/>
              <a:t>Solve the number system conversion problems.</a:t>
            </a:r>
            <a:endParaRPr lang="en-US" b="1" dirty="0"/>
          </a:p>
          <a:p>
            <a:pPr>
              <a:buFont typeface="Wingdings" pitchFamily="2" charset="2"/>
              <a:buChar char="v"/>
            </a:pPr>
            <a:r>
              <a:rPr lang="en-US" dirty="0"/>
              <a:t>Apply arithmetic operations on signed and unsigned binary numbers.</a:t>
            </a:r>
            <a:endParaRPr lang="en-US" b="1" dirty="0"/>
          </a:p>
          <a:p>
            <a:pPr>
              <a:buFont typeface="Wingdings" pitchFamily="2" charset="2"/>
              <a:buChar char="v"/>
            </a:pPr>
            <a:r>
              <a:rPr lang="en-US" dirty="0"/>
              <a:t> Explain basic error detection and correction methods.</a:t>
            </a:r>
            <a:endParaRPr lang="en-US" b="1"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3</a:t>
            </a:fld>
            <a:endParaRPr lang="en-US"/>
          </a:p>
        </p:txBody>
      </p:sp>
      <p:sp>
        <p:nvSpPr>
          <p:cNvPr id="8" name="Footer Placeholder 7"/>
          <p:cNvSpPr>
            <a:spLocks noGrp="1"/>
          </p:cNvSpPr>
          <p:nvPr>
            <p:ph type="ftr" sz="quarter" idx="11"/>
          </p:nvPr>
        </p:nvSpPr>
        <p:spPr>
          <a:xfrm>
            <a:off x="3657600" y="6780108"/>
            <a:ext cx="87630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072E5939-007C-496B-8FDF-D846D618F803}" type="datetime3">
              <a:rPr lang="en-US" smtClean="0"/>
              <a:t>21 September 2022</a:t>
            </a:fld>
            <a:endParaRPr lang="en-US" dirty="0"/>
          </a:p>
        </p:txBody>
      </p:sp>
      <p:pic>
        <p:nvPicPr>
          <p:cNvPr id="12"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30</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12DC3D12-0C99-4FCB-BCCE-609F76665143}"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Subtraction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6146" name="Picture 2" descr="I:\FDLC\Images\Table-Showing-Binary-Subtraction.jpg"/>
          <p:cNvPicPr>
            <a:picLocks noGrp="1" noChangeAspect="1" noChangeArrowheads="1"/>
          </p:cNvPicPr>
          <p:nvPr>
            <p:ph idx="1"/>
          </p:nvPr>
        </p:nvPicPr>
        <p:blipFill>
          <a:blip r:embed="rId3"/>
          <a:srcRect/>
          <a:stretch>
            <a:fillRect/>
          </a:stretch>
        </p:blipFill>
        <p:spPr bwMode="auto">
          <a:xfrm>
            <a:off x="2514600" y="1828800"/>
            <a:ext cx="5886450" cy="207645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31</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52593B1-C95A-4B83-BF35-AC029047C04A}"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US" b="1" dirty="0">
                <a:solidFill>
                  <a:srgbClr val="00B050"/>
                </a:solidFill>
                <a:latin typeface="Sylfaen" pitchFamily="18" charset="0"/>
              </a:rPr>
              <a:t>SIGNED BINARY NUMBERS</a:t>
            </a:r>
            <a:endParaRPr lang="en-IN" dirty="0">
              <a:solidFill>
                <a:srgbClr val="00B050"/>
              </a:solidFill>
              <a:latin typeface="Sylfaen" pitchFamily="18" charset="0"/>
            </a:endParaRP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9" name="Content Placeholder 8"/>
          <p:cNvSpPr>
            <a:spLocks noGrp="1"/>
          </p:cNvSpPr>
          <p:nvPr>
            <p:ph idx="1"/>
          </p:nvPr>
        </p:nvSpPr>
        <p:spPr/>
        <p:txBody>
          <a:bodyPr>
            <a:normAutofit fontScale="70000" lnSpcReduction="20000"/>
          </a:bodyPr>
          <a:lstStyle/>
          <a:p>
            <a:pPr>
              <a:buFont typeface="Wingdings" pitchFamily="2" charset="2"/>
              <a:buChar char="v"/>
            </a:pPr>
            <a:r>
              <a:rPr lang="en-US" dirty="0">
                <a:latin typeface="Sylfaen" pitchFamily="18" charset="0"/>
              </a:rPr>
              <a:t>Positive integers including zero can be represented as unsigned numbers. </a:t>
            </a:r>
          </a:p>
          <a:p>
            <a:pPr>
              <a:buNone/>
            </a:pPr>
            <a:r>
              <a:rPr lang="en-US" dirty="0">
                <a:latin typeface="Sylfaen" pitchFamily="18" charset="0"/>
              </a:rPr>
              <a:t>    However, to represent negative integers, we need a notation for negative values.</a:t>
            </a:r>
          </a:p>
          <a:p>
            <a:pPr>
              <a:buFont typeface="Wingdings" pitchFamily="2" charset="2"/>
              <a:buChar char="v"/>
            </a:pPr>
            <a:r>
              <a:rPr lang="en-US" dirty="0">
                <a:latin typeface="Sylfaen" pitchFamily="18" charset="0"/>
              </a:rPr>
              <a:t>Because of hardware limitations, computers must represent everything with </a:t>
            </a:r>
          </a:p>
          <a:p>
            <a:pPr>
              <a:buNone/>
            </a:pPr>
            <a:r>
              <a:rPr lang="en-US" dirty="0">
                <a:latin typeface="Sylfaen" pitchFamily="18" charset="0"/>
              </a:rPr>
              <a:t>      binary digits, commonly referred to as </a:t>
            </a:r>
            <a:r>
              <a:rPr lang="en-US" i="1" dirty="0">
                <a:latin typeface="Sylfaen" pitchFamily="18" charset="0"/>
              </a:rPr>
              <a:t>bits.</a:t>
            </a:r>
          </a:p>
          <a:p>
            <a:pPr>
              <a:buFont typeface="Wingdings" pitchFamily="2" charset="2"/>
              <a:buChar char="v"/>
            </a:pPr>
            <a:r>
              <a:rPr lang="en-US" dirty="0">
                <a:latin typeface="Sylfaen" pitchFamily="18" charset="0"/>
              </a:rPr>
              <a:t>It is important to realize that both signed and unsigned binary numbers consist</a:t>
            </a:r>
          </a:p>
          <a:p>
            <a:pPr>
              <a:buNone/>
            </a:pPr>
            <a:r>
              <a:rPr lang="en-US" dirty="0">
                <a:latin typeface="Sylfaen" pitchFamily="18" charset="0"/>
              </a:rPr>
              <a:t>      of a string of bits when represented in a computer.</a:t>
            </a:r>
          </a:p>
          <a:p>
            <a:pPr>
              <a:buNone/>
            </a:pPr>
            <a:r>
              <a:rPr lang="en-US" dirty="0">
                <a:latin typeface="Sylfaen" pitchFamily="18" charset="0"/>
              </a:rPr>
              <a:t>For example,</a:t>
            </a:r>
          </a:p>
          <a:p>
            <a:pPr>
              <a:buFont typeface="Wingdings" pitchFamily="2" charset="2"/>
              <a:buChar char="v"/>
            </a:pPr>
            <a:r>
              <a:rPr lang="en-US" dirty="0">
                <a:latin typeface="Sylfaen" pitchFamily="18" charset="0"/>
              </a:rPr>
              <a:t>The string of bits 01001 can be considered as 9 (unsigned binary) or a +9 (signed binary) because the leftmost bit is O. </a:t>
            </a:r>
          </a:p>
          <a:p>
            <a:pPr>
              <a:buFont typeface="Wingdings" pitchFamily="2" charset="2"/>
              <a:buChar char="v"/>
            </a:pPr>
            <a:r>
              <a:rPr lang="en-US" dirty="0">
                <a:latin typeface="Sylfaen" pitchFamily="18" charset="0"/>
              </a:rPr>
              <a:t>The string of bits 11001 represent the binary equivalent of 25 when considered as an unsigned number or as – 9.</a:t>
            </a:r>
          </a:p>
          <a:p>
            <a:pPr>
              <a:buFont typeface="Wingdings" pitchFamily="2" charset="2"/>
              <a:buChar char="v"/>
            </a:pPr>
            <a:r>
              <a:rPr lang="en-US" dirty="0">
                <a:latin typeface="Sylfaen" pitchFamily="18" charset="0"/>
              </a:rPr>
              <a:t> when considered as a signed number because of the I in the leftmost position, which designates negative, and the other four bits, which represent binary 9.</a:t>
            </a:r>
          </a:p>
          <a:p>
            <a:pPr>
              <a:buFont typeface="Wingdings" pitchFamily="2" charset="2"/>
              <a:buChar char="v"/>
            </a:pPr>
            <a:r>
              <a:rPr lang="en-US" dirty="0">
                <a:latin typeface="Sylfaen" pitchFamily="18" charset="0"/>
              </a:rPr>
              <a:t> Usually, there is no confusion in identifying the bits if the type of representation for the number is known in advance.</a:t>
            </a:r>
            <a:endParaRPr lang="en-US" b="1" dirty="0">
              <a:latin typeface="Sylfaen" pitchFamily="18" charset="0"/>
            </a:endParaRPr>
          </a:p>
          <a:p>
            <a:pPr>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32</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4B2715F-89C8-4D89-8DCC-922ED02A8AAA}"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US" b="1" dirty="0">
                <a:solidFill>
                  <a:srgbClr val="00B050"/>
                </a:solidFill>
                <a:latin typeface="Sylfaen" pitchFamily="18" charset="0"/>
              </a:rPr>
              <a:t>SIGNED BINARY NUMBERS</a:t>
            </a:r>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9" name="Content Placeholder 8"/>
          <p:cNvSpPr>
            <a:spLocks noGrp="1"/>
          </p:cNvSpPr>
          <p:nvPr>
            <p:ph idx="1"/>
          </p:nvPr>
        </p:nvSpPr>
        <p:spPr/>
        <p:txBody>
          <a:bodyPr>
            <a:normAutofit fontScale="77500" lnSpcReduction="20000"/>
          </a:bodyPr>
          <a:lstStyle/>
          <a:p>
            <a:pPr>
              <a:buFont typeface="Wingdings" pitchFamily="2" charset="2"/>
              <a:buChar char="v"/>
            </a:pPr>
            <a:r>
              <a:rPr lang="en-US" dirty="0">
                <a:latin typeface="Sylfaen" pitchFamily="18" charset="0"/>
              </a:rPr>
              <a:t>As an example, consider the number 9 represented in binary with eight bits. </a:t>
            </a:r>
          </a:p>
          <a:p>
            <a:pPr>
              <a:buNone/>
            </a:pPr>
            <a:r>
              <a:rPr lang="en-US" dirty="0">
                <a:latin typeface="Sylfaen" pitchFamily="18" charset="0"/>
              </a:rPr>
              <a:t>    +9 is represented with a sign bit of 0 in the leftmost position followed by the </a:t>
            </a:r>
          </a:p>
          <a:p>
            <a:pPr>
              <a:buNone/>
            </a:pPr>
            <a:r>
              <a:rPr lang="en-US" dirty="0">
                <a:latin typeface="Sylfaen" pitchFamily="18" charset="0"/>
              </a:rPr>
              <a:t>    binary equivalent of 9 to give 00001001.</a:t>
            </a:r>
          </a:p>
          <a:p>
            <a:pPr>
              <a:buFont typeface="Wingdings" pitchFamily="2" charset="2"/>
              <a:buChar char="v"/>
            </a:pPr>
            <a:r>
              <a:rPr lang="en-US" dirty="0">
                <a:latin typeface="Sylfaen" pitchFamily="18" charset="0"/>
              </a:rPr>
              <a:t> Note that all eight bits must have a value and, therefore, O's are</a:t>
            </a:r>
          </a:p>
          <a:p>
            <a:pPr>
              <a:buNone/>
            </a:pPr>
            <a:r>
              <a:rPr lang="en-US" dirty="0">
                <a:latin typeface="Sylfaen" pitchFamily="18" charset="0"/>
              </a:rPr>
              <a:t>     inserted  following the sign bit up to the first I. </a:t>
            </a:r>
          </a:p>
          <a:p>
            <a:pPr>
              <a:buFont typeface="Wingdings" pitchFamily="2" charset="2"/>
              <a:buChar char="v"/>
            </a:pPr>
            <a:r>
              <a:rPr lang="en-US" dirty="0">
                <a:latin typeface="Sylfaen" pitchFamily="18" charset="0"/>
              </a:rPr>
              <a:t>Although there is only one way to represent +9, there are three </a:t>
            </a:r>
          </a:p>
          <a:p>
            <a:pPr>
              <a:buNone/>
            </a:pPr>
            <a:r>
              <a:rPr lang="en-US" dirty="0">
                <a:latin typeface="Sylfaen" pitchFamily="18" charset="0"/>
              </a:rPr>
              <a:t>     different ways to represent - 9 with eight bits:</a:t>
            </a:r>
          </a:p>
          <a:p>
            <a:pPr>
              <a:buNone/>
            </a:pPr>
            <a:r>
              <a:rPr lang="en-US" dirty="0">
                <a:latin typeface="Sylfaen" pitchFamily="18" charset="0"/>
              </a:rPr>
              <a:t>In signed-magnitude representation: 10001001</a:t>
            </a:r>
          </a:p>
          <a:p>
            <a:pPr>
              <a:buNone/>
            </a:pPr>
            <a:endParaRPr lang="en-US" dirty="0">
              <a:latin typeface="Sylfaen" pitchFamily="18" charset="0"/>
            </a:endParaRPr>
          </a:p>
          <a:p>
            <a:pPr>
              <a:buNone/>
            </a:pPr>
            <a:r>
              <a:rPr lang="en-US" dirty="0">
                <a:latin typeface="Sylfaen" pitchFamily="18" charset="0"/>
              </a:rPr>
              <a:t>In signed-I's-complement representation:11110110</a:t>
            </a:r>
          </a:p>
          <a:p>
            <a:pPr>
              <a:buNone/>
            </a:pPr>
            <a:endParaRPr lang="en-US" dirty="0">
              <a:latin typeface="Sylfaen" pitchFamily="18" charset="0"/>
            </a:endParaRPr>
          </a:p>
          <a:p>
            <a:pPr>
              <a:buNone/>
            </a:pPr>
            <a:r>
              <a:rPr lang="en-US" dirty="0">
                <a:latin typeface="Sylfaen" pitchFamily="18" charset="0"/>
              </a:rPr>
              <a:t>In signed-Z's-complement representation:11110111</a:t>
            </a:r>
          </a:p>
          <a:p>
            <a:pPr>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33</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658F9369-7E31-4E2B-AD2E-46C8E07D3B6C}"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latin typeface="Sylfaen" pitchFamily="18" charset="0"/>
              </a:rPr>
              <a:t>Negative number representation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6" name="Picture 2" descr="I:\FDLC\Images\Capture.PNG"/>
          <p:cNvPicPr>
            <a:picLocks noGrp="1" noChangeAspect="1" noChangeArrowheads="1"/>
          </p:cNvPicPr>
          <p:nvPr>
            <p:ph idx="1"/>
          </p:nvPr>
        </p:nvPicPr>
        <p:blipFill>
          <a:blip r:embed="rId3"/>
          <a:srcRect/>
          <a:stretch>
            <a:fillRect/>
          </a:stretch>
        </p:blipFill>
        <p:spPr bwMode="auto">
          <a:xfrm>
            <a:off x="838200" y="2057400"/>
            <a:ext cx="9220200" cy="46482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br>
              <a:rPr lang="en-US" dirty="0">
                <a:latin typeface="Arial" charset="0"/>
                <a:ea typeface="宋体" pitchFamily="2" charset="-122"/>
                <a:cs typeface="Arial" charset="0"/>
              </a:rPr>
            </a:br>
            <a:r>
              <a:rPr lang="en-US" b="1" dirty="0">
                <a:latin typeface="Sylfaen" pitchFamily="18" charset="0"/>
                <a:ea typeface="宋体" pitchFamily="2" charset="-122"/>
                <a:cs typeface="Arial" charset="0"/>
              </a:rPr>
              <a:t>Complement</a:t>
            </a:r>
            <a:r>
              <a:rPr lang="en-US" b="1" dirty="0">
                <a:latin typeface="Arial" charset="0"/>
                <a:ea typeface="宋体" pitchFamily="2" charset="-122"/>
                <a:cs typeface="Arial" charset="0"/>
              </a:rPr>
              <a:t>s</a:t>
            </a:r>
            <a:endParaRPr lang="en-US" dirty="0">
              <a:latin typeface="Arial" charset="0"/>
              <a:ea typeface="宋体" pitchFamily="2" charset="-122"/>
              <a:cs typeface="Arial" charset="0"/>
            </a:endParaRPr>
          </a:p>
        </p:txBody>
      </p:sp>
      <p:sp>
        <p:nvSpPr>
          <p:cNvPr id="17411" name="Content Placeholder 2"/>
          <p:cNvSpPr>
            <a:spLocks noGrp="1"/>
          </p:cNvSpPr>
          <p:nvPr>
            <p:ph idx="1"/>
          </p:nvPr>
        </p:nvSpPr>
        <p:spPr/>
        <p:txBody>
          <a:bodyPr/>
          <a:lstStyle/>
          <a:p>
            <a:pPr>
              <a:buFont typeface="Arial" charset="0"/>
              <a:buChar char="•"/>
            </a:pPr>
            <a:r>
              <a:rPr lang="en-US" dirty="0">
                <a:latin typeface="Sylfaen" pitchFamily="18" charset="0"/>
                <a:ea typeface="宋体" pitchFamily="2" charset="-122"/>
                <a:cs typeface="Arial" charset="0"/>
              </a:rPr>
              <a:t>Complements are used in digital computers to simplify the subtraction operation and for logical manipulation</a:t>
            </a:r>
          </a:p>
          <a:p>
            <a:pPr>
              <a:buFont typeface="Arial" charset="0"/>
              <a:buChar char="•"/>
            </a:pPr>
            <a:r>
              <a:rPr lang="en-US" dirty="0">
                <a:latin typeface="Sylfaen" pitchFamily="18" charset="0"/>
                <a:ea typeface="宋体" pitchFamily="2" charset="-122"/>
                <a:cs typeface="Arial" charset="0"/>
              </a:rPr>
              <a:t>They are two types of complements</a:t>
            </a:r>
          </a:p>
          <a:p>
            <a:pPr>
              <a:buFont typeface="Arial" charset="0"/>
              <a:buChar char="•"/>
            </a:pPr>
            <a:r>
              <a:rPr lang="en-US" dirty="0">
                <a:latin typeface="Sylfaen" pitchFamily="18" charset="0"/>
                <a:ea typeface="宋体" pitchFamily="2" charset="-122"/>
                <a:cs typeface="Arial" charset="0"/>
              </a:rPr>
              <a:t>1) Diminished radix complement</a:t>
            </a:r>
          </a:p>
          <a:p>
            <a:pPr>
              <a:buFont typeface="Arial" charset="0"/>
              <a:buNone/>
            </a:pPr>
            <a:r>
              <a:rPr lang="en-US" dirty="0">
                <a:latin typeface="Sylfaen" pitchFamily="18" charset="0"/>
                <a:ea typeface="宋体" pitchFamily="2" charset="-122"/>
                <a:cs typeface="Arial" charset="0"/>
              </a:rPr>
              <a:t>  (</a:t>
            </a:r>
            <a:r>
              <a:rPr lang="en-US" dirty="0" err="1">
                <a:latin typeface="Sylfaen" pitchFamily="18" charset="0"/>
                <a:ea typeface="宋体" pitchFamily="2" charset="-122"/>
                <a:cs typeface="Arial" charset="0"/>
              </a:rPr>
              <a:t>r</a:t>
            </a:r>
            <a:r>
              <a:rPr lang="en-US" baseline="30000" dirty="0" err="1">
                <a:latin typeface="Sylfaen" pitchFamily="18" charset="0"/>
                <a:ea typeface="宋体" pitchFamily="2" charset="-122"/>
                <a:cs typeface="Arial" charset="0"/>
              </a:rPr>
              <a:t>N</a:t>
            </a:r>
            <a:r>
              <a:rPr lang="en-US" dirty="0">
                <a:latin typeface="Sylfaen" pitchFamily="18" charset="0"/>
                <a:ea typeface="宋体" pitchFamily="2" charset="-122"/>
                <a:cs typeface="Arial" charset="0"/>
              </a:rPr>
              <a:t> -1)- N {r is the base of num system}</a:t>
            </a:r>
          </a:p>
          <a:p>
            <a:pPr>
              <a:buFont typeface="Arial" charset="0"/>
              <a:buChar char="•"/>
            </a:pPr>
            <a:r>
              <a:rPr lang="en-US" dirty="0">
                <a:latin typeface="Sylfaen" pitchFamily="18" charset="0"/>
                <a:ea typeface="宋体" pitchFamily="2" charset="-122"/>
                <a:cs typeface="Arial" charset="0"/>
              </a:rPr>
              <a:t>2) Radix Complement (</a:t>
            </a:r>
            <a:r>
              <a:rPr lang="en-US" dirty="0" err="1">
                <a:latin typeface="Sylfaen" pitchFamily="18" charset="0"/>
                <a:ea typeface="宋体" pitchFamily="2" charset="-122"/>
                <a:cs typeface="Arial" charset="0"/>
              </a:rPr>
              <a:t>r</a:t>
            </a:r>
            <a:r>
              <a:rPr lang="en-US" baseline="30000" dirty="0" err="1">
                <a:latin typeface="Sylfaen" pitchFamily="18" charset="0"/>
                <a:ea typeface="宋体" pitchFamily="2" charset="-122"/>
                <a:cs typeface="Arial" charset="0"/>
              </a:rPr>
              <a:t>N</a:t>
            </a:r>
            <a:r>
              <a:rPr lang="en-US" dirty="0">
                <a:latin typeface="Sylfaen" pitchFamily="18" charset="0"/>
                <a:ea typeface="宋体" pitchFamily="2" charset="-122"/>
                <a:cs typeface="Arial" charset="0"/>
              </a:rPr>
              <a:t> -1)-N+1</a:t>
            </a:r>
          </a:p>
        </p:txBody>
      </p:sp>
      <p:sp>
        <p:nvSpPr>
          <p:cNvPr id="17412" name="Slide Number Placeholder 3"/>
          <p:cNvSpPr>
            <a:spLocks noGrp="1"/>
          </p:cNvSpPr>
          <p:nvPr>
            <p:ph type="sldNum" sz="quarter" idx="10"/>
          </p:nvPr>
        </p:nvSpPr>
        <p:spPr bwMode="auto">
          <a:noFill/>
          <a:ln>
            <a:miter lim="800000"/>
            <a:headEnd/>
            <a:tailEnd/>
          </a:ln>
        </p:spPr>
        <p:txBody>
          <a:bodyPr/>
          <a:lstStyle/>
          <a:p>
            <a:fld id="{1F4CE8D8-A24E-4CF2-9BB8-9CF5DC2AE2B8}" type="slidenum">
              <a:rPr lang="en-US" altLang="en-US" smtClean="0">
                <a:latin typeface="Arial" charset="0"/>
              </a:rPr>
              <a:pPr/>
              <a:t>34</a:t>
            </a:fld>
            <a:endParaRPr lang="en-US" altLang="en-US">
              <a:latin typeface="Arial" charset="0"/>
            </a:endParaRPr>
          </a:p>
        </p:txBody>
      </p:sp>
      <p:sp>
        <p:nvSpPr>
          <p:cNvPr id="2" name="Date Placeholder 1">
            <a:extLst>
              <a:ext uri="{FF2B5EF4-FFF2-40B4-BE49-F238E27FC236}">
                <a16:creationId xmlns:a16="http://schemas.microsoft.com/office/drawing/2014/main" id="{8ABB396E-EA17-F8E7-507E-9E1AC413DB6E}"/>
              </a:ext>
            </a:extLst>
          </p:cNvPr>
          <p:cNvSpPr>
            <a:spLocks noGrp="1"/>
          </p:cNvSpPr>
          <p:nvPr>
            <p:ph type="dt" sz="half" idx="10"/>
          </p:nvPr>
        </p:nvSpPr>
        <p:spPr/>
        <p:txBody>
          <a:bodyPr/>
          <a:lstStyle/>
          <a:p>
            <a:fld id="{0C3677DD-A5A0-4ECA-A1B8-63BDC7AAE63F}" type="datetime3">
              <a:rPr lang="en-US" smtClean="0"/>
              <a:t>21 September 2022</a:t>
            </a:fld>
            <a:endParaRPr lang="en-US"/>
          </a:p>
        </p:txBody>
      </p:sp>
      <p:sp>
        <p:nvSpPr>
          <p:cNvPr id="3" name="Footer Placeholder 2">
            <a:extLst>
              <a:ext uri="{FF2B5EF4-FFF2-40B4-BE49-F238E27FC236}">
                <a16:creationId xmlns:a16="http://schemas.microsoft.com/office/drawing/2014/main" id="{C98261D8-5539-3651-4DC0-5A18DC56B438}"/>
              </a:ext>
            </a:extLst>
          </p:cNvPr>
          <p:cNvSpPr>
            <a:spLocks noGrp="1"/>
          </p:cNvSpPr>
          <p:nvPr>
            <p:ph type="ftr" sz="quarter" idx="11"/>
          </p:nvPr>
        </p:nvSpPr>
        <p:spPr/>
        <p:txBody>
          <a:bodyPr/>
          <a:lstStyle/>
          <a:p>
            <a:r>
              <a:rPr lang="en-US"/>
              <a:t>Department of EECE, GIT                    Course Code and Course Title: CSEN1051 DIGITAL LOGIC CIRCUITS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br>
              <a:rPr lang="en-US">
                <a:latin typeface="Arial" charset="0"/>
                <a:ea typeface="宋体" pitchFamily="2" charset="-122"/>
                <a:cs typeface="Arial" charset="0"/>
              </a:rPr>
            </a:br>
            <a:r>
              <a:rPr lang="en-US" b="1">
                <a:latin typeface="Arial" charset="0"/>
                <a:ea typeface="宋体" pitchFamily="2" charset="-122"/>
                <a:cs typeface="Arial" charset="0"/>
              </a:rPr>
              <a:t>(r-1)’s complement</a:t>
            </a:r>
            <a:endParaRPr lang="en-US">
              <a:latin typeface="Arial" charset="0"/>
              <a:ea typeface="宋体" pitchFamily="2" charset="-122"/>
              <a:cs typeface="Arial" charset="0"/>
            </a:endParaRPr>
          </a:p>
        </p:txBody>
      </p:sp>
      <p:sp>
        <p:nvSpPr>
          <p:cNvPr id="18435" name="Content Placeholder 2"/>
          <p:cNvSpPr>
            <a:spLocks noGrp="1"/>
          </p:cNvSpPr>
          <p:nvPr>
            <p:ph idx="1"/>
          </p:nvPr>
        </p:nvSpPr>
        <p:spPr/>
        <p:txBody>
          <a:bodyPr/>
          <a:lstStyle/>
          <a:p>
            <a:pPr>
              <a:buFont typeface="Wingdings" pitchFamily="2" charset="2"/>
              <a:buChar char="v"/>
            </a:pPr>
            <a:r>
              <a:rPr lang="en-US">
                <a:latin typeface="Arial" charset="0"/>
                <a:ea typeface="宋体" pitchFamily="2" charset="-122"/>
                <a:cs typeface="Arial" charset="0"/>
              </a:rPr>
              <a:t>If the base = 10</a:t>
            </a:r>
          </a:p>
          <a:p>
            <a:pPr>
              <a:buFont typeface="Wingdings" pitchFamily="2" charset="2"/>
              <a:buChar char="v"/>
            </a:pPr>
            <a:r>
              <a:rPr lang="en-US">
                <a:latin typeface="Arial" charset="0"/>
                <a:ea typeface="宋体" pitchFamily="2" charset="-122"/>
                <a:cs typeface="Arial" charset="0"/>
              </a:rPr>
              <a:t>The 9's complement of 546700 is</a:t>
            </a:r>
          </a:p>
          <a:p>
            <a:pPr>
              <a:buFont typeface="Wingdings" pitchFamily="2" charset="2"/>
              <a:buChar char="v"/>
            </a:pPr>
            <a:r>
              <a:rPr lang="en-US">
                <a:latin typeface="Arial" charset="0"/>
                <a:ea typeface="宋体" pitchFamily="2" charset="-122"/>
                <a:cs typeface="Arial" charset="0"/>
              </a:rPr>
              <a:t>999999 -546700 = 453299.</a:t>
            </a:r>
          </a:p>
          <a:p>
            <a:pPr>
              <a:buFont typeface="Wingdings" pitchFamily="2" charset="2"/>
              <a:buChar char="v"/>
            </a:pPr>
            <a:r>
              <a:rPr lang="en-US">
                <a:latin typeface="Arial" charset="0"/>
                <a:ea typeface="宋体" pitchFamily="2" charset="-122"/>
                <a:cs typeface="Arial" charset="0"/>
              </a:rPr>
              <a:t>If the base = 2</a:t>
            </a:r>
          </a:p>
          <a:p>
            <a:pPr>
              <a:buFont typeface="Wingdings" pitchFamily="2" charset="2"/>
              <a:buChar char="v"/>
            </a:pPr>
            <a:r>
              <a:rPr lang="en-US">
                <a:latin typeface="Arial" charset="0"/>
                <a:ea typeface="宋体" pitchFamily="2" charset="-122"/>
                <a:cs typeface="Arial" charset="0"/>
              </a:rPr>
              <a:t>The 1's complemcnt of 1011000 is 0100111.</a:t>
            </a:r>
          </a:p>
          <a:p>
            <a:pPr>
              <a:buFont typeface="Arial" charset="0"/>
              <a:buChar char="•"/>
            </a:pPr>
            <a:endParaRPr lang="en-US">
              <a:latin typeface="Arial" charset="0"/>
              <a:ea typeface="宋体" pitchFamily="2" charset="-122"/>
              <a:cs typeface="Arial" charset="0"/>
            </a:endParaRPr>
          </a:p>
        </p:txBody>
      </p:sp>
      <p:sp>
        <p:nvSpPr>
          <p:cNvPr id="18436" name="Slide Number Placeholder 3"/>
          <p:cNvSpPr>
            <a:spLocks noGrp="1"/>
          </p:cNvSpPr>
          <p:nvPr>
            <p:ph type="sldNum" sz="quarter" idx="10"/>
          </p:nvPr>
        </p:nvSpPr>
        <p:spPr bwMode="auto">
          <a:noFill/>
          <a:ln>
            <a:miter lim="800000"/>
            <a:headEnd/>
            <a:tailEnd/>
          </a:ln>
        </p:spPr>
        <p:txBody>
          <a:bodyPr/>
          <a:lstStyle/>
          <a:p>
            <a:fld id="{D9AEEB7B-C3E8-4E17-845C-9EB8DEA6A88D}" type="slidenum">
              <a:rPr lang="en-US" altLang="en-US" smtClean="0">
                <a:latin typeface="Arial" charset="0"/>
              </a:rPr>
              <a:pPr/>
              <a:t>35</a:t>
            </a:fld>
            <a:endParaRPr lang="en-US" altLang="en-US">
              <a:latin typeface="Arial" charset="0"/>
            </a:endParaRPr>
          </a:p>
        </p:txBody>
      </p:sp>
      <p:sp>
        <p:nvSpPr>
          <p:cNvPr id="2" name="Date Placeholder 1">
            <a:extLst>
              <a:ext uri="{FF2B5EF4-FFF2-40B4-BE49-F238E27FC236}">
                <a16:creationId xmlns:a16="http://schemas.microsoft.com/office/drawing/2014/main" id="{394560A4-DEC0-60ED-75B6-AA26DE0E898B}"/>
              </a:ext>
            </a:extLst>
          </p:cNvPr>
          <p:cNvSpPr>
            <a:spLocks noGrp="1"/>
          </p:cNvSpPr>
          <p:nvPr>
            <p:ph type="dt" sz="half" idx="10"/>
          </p:nvPr>
        </p:nvSpPr>
        <p:spPr/>
        <p:txBody>
          <a:bodyPr/>
          <a:lstStyle/>
          <a:p>
            <a:fld id="{661BBA44-6DCC-44FF-9B7B-0C9635A8CA2A}" type="datetime3">
              <a:rPr lang="en-US" smtClean="0"/>
              <a:t>21 September 2022</a:t>
            </a:fld>
            <a:endParaRPr lang="en-US"/>
          </a:p>
        </p:txBody>
      </p:sp>
      <p:sp>
        <p:nvSpPr>
          <p:cNvPr id="3" name="Footer Placeholder 2">
            <a:extLst>
              <a:ext uri="{FF2B5EF4-FFF2-40B4-BE49-F238E27FC236}">
                <a16:creationId xmlns:a16="http://schemas.microsoft.com/office/drawing/2014/main" id="{437214C6-754C-14F6-4EBB-90CCC9995157}"/>
              </a:ext>
            </a:extLst>
          </p:cNvPr>
          <p:cNvSpPr>
            <a:spLocks noGrp="1"/>
          </p:cNvSpPr>
          <p:nvPr>
            <p:ph type="ftr" sz="quarter" idx="11"/>
          </p:nvPr>
        </p:nvSpPr>
        <p:spPr/>
        <p:txBody>
          <a:bodyPr/>
          <a:lstStyle/>
          <a:p>
            <a:r>
              <a:rPr lang="en-US"/>
              <a:t>Department of EECE, GIT                    Course Code and Course Title: CSEN1051 DIGITAL LOGIC CIRCUITS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br>
              <a:rPr lang="en-US">
                <a:latin typeface="Arial" charset="0"/>
                <a:ea typeface="宋体" pitchFamily="2" charset="-122"/>
                <a:cs typeface="Arial" charset="0"/>
              </a:rPr>
            </a:br>
            <a:r>
              <a:rPr lang="en-US" b="1">
                <a:latin typeface="Arial" charset="0"/>
                <a:ea typeface="宋体" pitchFamily="2" charset="-122"/>
                <a:cs typeface="Arial" charset="0"/>
              </a:rPr>
              <a:t>r’scomplement</a:t>
            </a:r>
            <a:endParaRPr lang="en-US">
              <a:latin typeface="Arial" charset="0"/>
              <a:ea typeface="宋体" pitchFamily="2" charset="-122"/>
              <a:cs typeface="Arial" charset="0"/>
            </a:endParaRPr>
          </a:p>
        </p:txBody>
      </p:sp>
      <p:sp>
        <p:nvSpPr>
          <p:cNvPr id="19459" name="Content Placeholder 2"/>
          <p:cNvSpPr>
            <a:spLocks noGrp="1"/>
          </p:cNvSpPr>
          <p:nvPr>
            <p:ph idx="1"/>
          </p:nvPr>
        </p:nvSpPr>
        <p:spPr/>
        <p:txBody>
          <a:bodyPr/>
          <a:lstStyle/>
          <a:p>
            <a:pPr>
              <a:buFont typeface="Arial" charset="0"/>
              <a:buChar char="•"/>
            </a:pPr>
            <a:endParaRPr lang="en-US">
              <a:latin typeface="Arial" charset="0"/>
              <a:ea typeface="宋体" pitchFamily="2" charset="-122"/>
              <a:cs typeface="Arial" charset="0"/>
            </a:endParaRPr>
          </a:p>
          <a:p>
            <a:pPr>
              <a:buFont typeface="Arial" charset="0"/>
              <a:buChar char="•"/>
            </a:pPr>
            <a:endParaRPr lang="en-US">
              <a:latin typeface="Arial" charset="0"/>
              <a:ea typeface="宋体" pitchFamily="2" charset="-122"/>
              <a:cs typeface="Arial" charset="0"/>
            </a:endParaRPr>
          </a:p>
          <a:p>
            <a:pPr>
              <a:buFont typeface="Arial" charset="0"/>
              <a:buChar char="•"/>
            </a:pPr>
            <a:r>
              <a:rPr lang="en-US">
                <a:latin typeface="Arial" charset="0"/>
                <a:ea typeface="宋体" pitchFamily="2" charset="-122"/>
                <a:cs typeface="Arial" charset="0"/>
              </a:rPr>
              <a:t>The 10's complement of 012398 is 987602</a:t>
            </a:r>
          </a:p>
          <a:p>
            <a:pPr>
              <a:buFont typeface="Arial" charset="0"/>
              <a:buChar char="•"/>
            </a:pPr>
            <a:r>
              <a:rPr lang="en-US">
                <a:latin typeface="Arial" charset="0"/>
                <a:ea typeface="宋体" pitchFamily="2" charset="-122"/>
                <a:cs typeface="Arial" charset="0"/>
              </a:rPr>
              <a:t>The 2's complement of 1101100 is 0010100</a:t>
            </a:r>
          </a:p>
          <a:p>
            <a:pPr>
              <a:buFont typeface="Arial" charset="0"/>
              <a:buChar char="•"/>
            </a:pPr>
            <a:endParaRPr lang="en-US">
              <a:latin typeface="Arial" charset="0"/>
              <a:ea typeface="宋体" pitchFamily="2" charset="-122"/>
              <a:cs typeface="Arial" charset="0"/>
            </a:endParaRPr>
          </a:p>
        </p:txBody>
      </p:sp>
      <p:sp>
        <p:nvSpPr>
          <p:cNvPr id="19460" name="Slide Number Placeholder 3"/>
          <p:cNvSpPr>
            <a:spLocks noGrp="1"/>
          </p:cNvSpPr>
          <p:nvPr>
            <p:ph type="sldNum" sz="quarter" idx="10"/>
          </p:nvPr>
        </p:nvSpPr>
        <p:spPr bwMode="auto">
          <a:noFill/>
          <a:ln>
            <a:miter lim="800000"/>
            <a:headEnd/>
            <a:tailEnd/>
          </a:ln>
        </p:spPr>
        <p:txBody>
          <a:bodyPr/>
          <a:lstStyle/>
          <a:p>
            <a:fld id="{E0F9F762-2671-439B-BB3D-13D763FFA260}" type="slidenum">
              <a:rPr lang="en-US" altLang="en-US" smtClean="0">
                <a:latin typeface="Arial" charset="0"/>
              </a:rPr>
              <a:pPr/>
              <a:t>36</a:t>
            </a:fld>
            <a:endParaRPr lang="en-US" altLang="en-US">
              <a:latin typeface="Arial" charset="0"/>
            </a:endParaRPr>
          </a:p>
        </p:txBody>
      </p:sp>
      <p:sp>
        <p:nvSpPr>
          <p:cNvPr id="2" name="Date Placeholder 1">
            <a:extLst>
              <a:ext uri="{FF2B5EF4-FFF2-40B4-BE49-F238E27FC236}">
                <a16:creationId xmlns:a16="http://schemas.microsoft.com/office/drawing/2014/main" id="{8C0F986B-8298-EBAB-03DE-81E893EB9594}"/>
              </a:ext>
            </a:extLst>
          </p:cNvPr>
          <p:cNvSpPr>
            <a:spLocks noGrp="1"/>
          </p:cNvSpPr>
          <p:nvPr>
            <p:ph type="dt" sz="half" idx="10"/>
          </p:nvPr>
        </p:nvSpPr>
        <p:spPr/>
        <p:txBody>
          <a:bodyPr/>
          <a:lstStyle/>
          <a:p>
            <a:fld id="{C9B5757B-AAA2-4206-823E-D1DE7DA31898}" type="datetime3">
              <a:rPr lang="en-US" smtClean="0"/>
              <a:t>21 September 2022</a:t>
            </a:fld>
            <a:endParaRPr lang="en-US"/>
          </a:p>
        </p:txBody>
      </p:sp>
      <p:sp>
        <p:nvSpPr>
          <p:cNvPr id="3" name="Footer Placeholder 2">
            <a:extLst>
              <a:ext uri="{FF2B5EF4-FFF2-40B4-BE49-F238E27FC236}">
                <a16:creationId xmlns:a16="http://schemas.microsoft.com/office/drawing/2014/main" id="{71F6D92D-AA58-D7A7-0E62-C1F65AAE5D20}"/>
              </a:ext>
            </a:extLst>
          </p:cNvPr>
          <p:cNvSpPr>
            <a:spLocks noGrp="1"/>
          </p:cNvSpPr>
          <p:nvPr>
            <p:ph type="ftr" sz="quarter" idx="11"/>
          </p:nvPr>
        </p:nvSpPr>
        <p:spPr/>
        <p:txBody>
          <a:bodyPr/>
          <a:lstStyle/>
          <a:p>
            <a:r>
              <a:rPr lang="en-US"/>
              <a:t>Department of EECE, GIT                    Course Code and Course Title: CSEN1051 DIGITAL LOGIC CIRCUITS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br>
              <a:rPr lang="en-US">
                <a:latin typeface="Arial" charset="0"/>
                <a:ea typeface="宋体" pitchFamily="2" charset="-122"/>
                <a:cs typeface="Arial" charset="0"/>
              </a:rPr>
            </a:br>
            <a:r>
              <a:rPr lang="en-US" b="1">
                <a:latin typeface="Arial" charset="0"/>
                <a:ea typeface="宋体" pitchFamily="2" charset="-122"/>
                <a:cs typeface="Arial" charset="0"/>
              </a:rPr>
              <a:t>Subtraction using complements</a:t>
            </a:r>
            <a:endParaRPr lang="en-US">
              <a:latin typeface="Arial" charset="0"/>
              <a:ea typeface="宋体" pitchFamily="2" charset="-122"/>
              <a:cs typeface="Arial" charset="0"/>
            </a:endParaRPr>
          </a:p>
        </p:txBody>
      </p:sp>
      <p:sp>
        <p:nvSpPr>
          <p:cNvPr id="20483" name="Content Placeholder 2"/>
          <p:cNvSpPr>
            <a:spLocks noGrp="1"/>
          </p:cNvSpPr>
          <p:nvPr>
            <p:ph idx="1"/>
          </p:nvPr>
        </p:nvSpPr>
        <p:spPr/>
        <p:txBody>
          <a:bodyPr/>
          <a:lstStyle/>
          <a:p>
            <a:pPr>
              <a:buFont typeface="Arial" charset="0"/>
              <a:buChar char="•"/>
            </a:pPr>
            <a:r>
              <a:rPr lang="en-US">
                <a:latin typeface="Arial" charset="0"/>
                <a:ea typeface="宋体" pitchFamily="2" charset="-122"/>
                <a:cs typeface="Arial" charset="0"/>
              </a:rPr>
              <a:t>Discard end carry for r‟scomplement</a:t>
            </a:r>
          </a:p>
          <a:p>
            <a:pPr>
              <a:buFont typeface="Arial" charset="0"/>
              <a:buChar char="•"/>
            </a:pPr>
            <a:r>
              <a:rPr lang="en-US">
                <a:latin typeface="Arial" charset="0"/>
                <a:ea typeface="宋体" pitchFamily="2" charset="-122"/>
                <a:cs typeface="Arial" charset="0"/>
              </a:rPr>
              <a:t>Using 10's complement subtract 72532 -3250.</a:t>
            </a:r>
          </a:p>
          <a:p>
            <a:pPr>
              <a:buFont typeface="Arial" charset="0"/>
              <a:buChar char="•"/>
            </a:pPr>
            <a:r>
              <a:rPr lang="en-US">
                <a:latin typeface="Arial" charset="0"/>
                <a:ea typeface="宋体" pitchFamily="2" charset="-122"/>
                <a:cs typeface="Arial" charset="0"/>
              </a:rPr>
              <a:t>M = 72532 </a:t>
            </a:r>
          </a:p>
          <a:p>
            <a:pPr>
              <a:buFont typeface="Arial" charset="0"/>
              <a:buChar char="•"/>
            </a:pPr>
            <a:r>
              <a:rPr lang="en-US">
                <a:latin typeface="Arial" charset="0"/>
                <a:ea typeface="宋体" pitchFamily="2" charset="-122"/>
                <a:cs typeface="Arial" charset="0"/>
              </a:rPr>
              <a:t>10's complement of N = + 96750</a:t>
            </a:r>
          </a:p>
          <a:p>
            <a:pPr>
              <a:buFont typeface="Arial" charset="0"/>
              <a:buChar char="•"/>
            </a:pPr>
            <a:r>
              <a:rPr lang="en-US">
                <a:latin typeface="Arial" charset="0"/>
                <a:ea typeface="宋体" pitchFamily="2" charset="-122"/>
                <a:cs typeface="Arial" charset="0"/>
              </a:rPr>
              <a:t>Sum = 169282 </a:t>
            </a:r>
          </a:p>
          <a:p>
            <a:pPr>
              <a:buFont typeface="Arial" charset="0"/>
              <a:buChar char="•"/>
            </a:pPr>
            <a:r>
              <a:rPr lang="en-US">
                <a:latin typeface="Arial" charset="0"/>
                <a:ea typeface="宋体" pitchFamily="2" charset="-122"/>
                <a:cs typeface="Arial" charset="0"/>
              </a:rPr>
              <a:t>Discard end carry for 10‟s complement </a:t>
            </a:r>
          </a:p>
          <a:p>
            <a:pPr>
              <a:buFont typeface="Arial" charset="0"/>
              <a:buChar char="•"/>
            </a:pPr>
            <a:r>
              <a:rPr lang="en-US">
                <a:latin typeface="Arial" charset="0"/>
                <a:ea typeface="宋体" pitchFamily="2" charset="-122"/>
                <a:cs typeface="Arial" charset="0"/>
              </a:rPr>
              <a:t>Answer = 69282</a:t>
            </a:r>
          </a:p>
        </p:txBody>
      </p:sp>
      <p:sp>
        <p:nvSpPr>
          <p:cNvPr id="20484" name="Slide Number Placeholder 3"/>
          <p:cNvSpPr>
            <a:spLocks noGrp="1"/>
          </p:cNvSpPr>
          <p:nvPr>
            <p:ph type="sldNum" sz="quarter" idx="10"/>
          </p:nvPr>
        </p:nvSpPr>
        <p:spPr bwMode="auto">
          <a:noFill/>
          <a:ln>
            <a:miter lim="800000"/>
            <a:headEnd/>
            <a:tailEnd/>
          </a:ln>
        </p:spPr>
        <p:txBody>
          <a:bodyPr/>
          <a:lstStyle/>
          <a:p>
            <a:fld id="{E29B5F88-59E5-4127-8D6F-89D219FC0F5E}" type="slidenum">
              <a:rPr lang="en-US" altLang="en-US" smtClean="0">
                <a:latin typeface="Arial" charset="0"/>
              </a:rPr>
              <a:pPr/>
              <a:t>37</a:t>
            </a:fld>
            <a:endParaRPr lang="en-US" altLang="en-US">
              <a:latin typeface="Arial" charset="0"/>
            </a:endParaRPr>
          </a:p>
        </p:txBody>
      </p:sp>
      <p:sp>
        <p:nvSpPr>
          <p:cNvPr id="2" name="Date Placeholder 1">
            <a:extLst>
              <a:ext uri="{FF2B5EF4-FFF2-40B4-BE49-F238E27FC236}">
                <a16:creationId xmlns:a16="http://schemas.microsoft.com/office/drawing/2014/main" id="{3A131645-0B31-B682-C398-E9166B47C0A1}"/>
              </a:ext>
            </a:extLst>
          </p:cNvPr>
          <p:cNvSpPr>
            <a:spLocks noGrp="1"/>
          </p:cNvSpPr>
          <p:nvPr>
            <p:ph type="dt" sz="half" idx="10"/>
          </p:nvPr>
        </p:nvSpPr>
        <p:spPr/>
        <p:txBody>
          <a:bodyPr/>
          <a:lstStyle/>
          <a:p>
            <a:fld id="{A9E7B37E-56C0-48EB-8D75-5DB18719EAA6}" type="datetime3">
              <a:rPr lang="en-US" smtClean="0"/>
              <a:t>21 September 2022</a:t>
            </a:fld>
            <a:endParaRPr lang="en-US"/>
          </a:p>
        </p:txBody>
      </p:sp>
      <p:sp>
        <p:nvSpPr>
          <p:cNvPr id="3" name="Footer Placeholder 2">
            <a:extLst>
              <a:ext uri="{FF2B5EF4-FFF2-40B4-BE49-F238E27FC236}">
                <a16:creationId xmlns:a16="http://schemas.microsoft.com/office/drawing/2014/main" id="{EEC09EF3-0B7F-C8E4-C1DD-9EBBF56D6967}"/>
              </a:ext>
            </a:extLst>
          </p:cNvPr>
          <p:cNvSpPr>
            <a:spLocks noGrp="1"/>
          </p:cNvSpPr>
          <p:nvPr>
            <p:ph type="ftr" sz="quarter" idx="11"/>
          </p:nvPr>
        </p:nvSpPr>
        <p:spPr/>
        <p:txBody>
          <a:bodyPr/>
          <a:lstStyle/>
          <a:p>
            <a:r>
              <a:rPr lang="en-US"/>
              <a:t>Department of EECE, GIT                    Course Code and Course Title: CSEN1051 DIGITAL LOGIC CIRCUITS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br>
              <a:rPr lang="en-US">
                <a:latin typeface="Arial" charset="0"/>
                <a:ea typeface="宋体" pitchFamily="2" charset="-122"/>
                <a:cs typeface="Arial" charset="0"/>
              </a:rPr>
            </a:br>
            <a:r>
              <a:rPr lang="en-US" b="1">
                <a:latin typeface="Arial" charset="0"/>
                <a:ea typeface="宋体" pitchFamily="2" charset="-122"/>
                <a:cs typeface="Arial" charset="0"/>
              </a:rPr>
              <a:t>Subtraction using (r-1)’s complement</a:t>
            </a:r>
            <a:endParaRPr lang="en-US">
              <a:latin typeface="Arial" charset="0"/>
              <a:ea typeface="宋体" pitchFamily="2" charset="-122"/>
              <a:cs typeface="Arial" charset="0"/>
            </a:endParaRPr>
          </a:p>
        </p:txBody>
      </p:sp>
      <p:sp>
        <p:nvSpPr>
          <p:cNvPr id="21507" name="Content Placeholder 2"/>
          <p:cNvSpPr>
            <a:spLocks noGrp="1"/>
          </p:cNvSpPr>
          <p:nvPr>
            <p:ph idx="1"/>
          </p:nvPr>
        </p:nvSpPr>
        <p:spPr/>
        <p:txBody>
          <a:bodyPr/>
          <a:lstStyle/>
          <a:p>
            <a:pPr>
              <a:buFont typeface="Arial" charset="0"/>
              <a:buChar char="•"/>
            </a:pPr>
            <a:r>
              <a:rPr lang="en-US">
                <a:latin typeface="Arial" charset="0"/>
                <a:ea typeface="宋体" pitchFamily="2" charset="-122"/>
                <a:cs typeface="Arial" charset="0"/>
              </a:rPr>
              <a:t>X -Y = 1010100 -1000011</a:t>
            </a:r>
          </a:p>
          <a:p>
            <a:pPr>
              <a:buFont typeface="Arial" charset="0"/>
              <a:buChar char="•"/>
            </a:pPr>
            <a:r>
              <a:rPr lang="en-US">
                <a:latin typeface="Arial" charset="0"/>
                <a:ea typeface="宋体" pitchFamily="2" charset="-122"/>
                <a:cs typeface="Arial" charset="0"/>
              </a:rPr>
              <a:t>X = 1010100</a:t>
            </a:r>
          </a:p>
          <a:p>
            <a:pPr>
              <a:buFont typeface="Arial" charset="0"/>
              <a:buChar char="•"/>
            </a:pPr>
            <a:r>
              <a:rPr lang="en-US">
                <a:latin typeface="Arial" charset="0"/>
                <a:ea typeface="宋体" pitchFamily="2" charset="-122"/>
                <a:cs typeface="Arial" charset="0"/>
              </a:rPr>
              <a:t>1's comp of Y =+ 0111100 </a:t>
            </a:r>
          </a:p>
          <a:p>
            <a:pPr>
              <a:buFont typeface="Arial" charset="0"/>
              <a:buChar char="•"/>
            </a:pPr>
            <a:r>
              <a:rPr lang="en-US">
                <a:latin typeface="Arial" charset="0"/>
                <a:ea typeface="宋体" pitchFamily="2" charset="-122"/>
                <a:cs typeface="Arial" charset="0"/>
              </a:rPr>
              <a:t>Sum = 1 0010000</a:t>
            </a:r>
          </a:p>
          <a:p>
            <a:pPr>
              <a:buFont typeface="Arial" charset="0"/>
              <a:buChar char="•"/>
            </a:pPr>
            <a:r>
              <a:rPr lang="en-US">
                <a:latin typeface="Arial" charset="0"/>
                <a:ea typeface="宋体" pitchFamily="2" charset="-122"/>
                <a:cs typeface="Arial" charset="0"/>
              </a:rPr>
              <a:t>Add End-around carry = + 1</a:t>
            </a:r>
          </a:p>
          <a:p>
            <a:pPr>
              <a:buFont typeface="Arial" charset="0"/>
              <a:buChar char="•"/>
            </a:pPr>
            <a:r>
              <a:rPr lang="en-US">
                <a:latin typeface="Arial" charset="0"/>
                <a:ea typeface="宋体" pitchFamily="2" charset="-122"/>
                <a:cs typeface="Arial" charset="0"/>
              </a:rPr>
              <a:t>X -Y = 0010001</a:t>
            </a:r>
          </a:p>
        </p:txBody>
      </p:sp>
      <p:sp>
        <p:nvSpPr>
          <p:cNvPr id="21508" name="Slide Number Placeholder 3"/>
          <p:cNvSpPr>
            <a:spLocks noGrp="1"/>
          </p:cNvSpPr>
          <p:nvPr>
            <p:ph type="sldNum" sz="quarter" idx="10"/>
          </p:nvPr>
        </p:nvSpPr>
        <p:spPr bwMode="auto">
          <a:noFill/>
          <a:ln>
            <a:miter lim="800000"/>
            <a:headEnd/>
            <a:tailEnd/>
          </a:ln>
        </p:spPr>
        <p:txBody>
          <a:bodyPr/>
          <a:lstStyle/>
          <a:p>
            <a:fld id="{E94C851D-BBB1-4DCE-80B9-F35429385A06}" type="slidenum">
              <a:rPr lang="en-US" altLang="en-US" smtClean="0">
                <a:latin typeface="Arial" charset="0"/>
              </a:rPr>
              <a:pPr/>
              <a:t>38</a:t>
            </a:fld>
            <a:endParaRPr lang="en-US" altLang="en-US">
              <a:latin typeface="Arial" charset="0"/>
            </a:endParaRPr>
          </a:p>
        </p:txBody>
      </p:sp>
      <p:sp>
        <p:nvSpPr>
          <p:cNvPr id="2" name="Date Placeholder 1">
            <a:extLst>
              <a:ext uri="{FF2B5EF4-FFF2-40B4-BE49-F238E27FC236}">
                <a16:creationId xmlns:a16="http://schemas.microsoft.com/office/drawing/2014/main" id="{F782833A-E633-ED6D-3AC6-6C8DC477D20C}"/>
              </a:ext>
            </a:extLst>
          </p:cNvPr>
          <p:cNvSpPr>
            <a:spLocks noGrp="1"/>
          </p:cNvSpPr>
          <p:nvPr>
            <p:ph type="dt" sz="half" idx="10"/>
          </p:nvPr>
        </p:nvSpPr>
        <p:spPr/>
        <p:txBody>
          <a:bodyPr/>
          <a:lstStyle/>
          <a:p>
            <a:fld id="{E05FD9A3-6614-4ADE-B2FE-651782FD2D47}" type="datetime3">
              <a:rPr lang="en-US" smtClean="0"/>
              <a:t>21 September 2022</a:t>
            </a:fld>
            <a:endParaRPr lang="en-US"/>
          </a:p>
        </p:txBody>
      </p:sp>
      <p:sp>
        <p:nvSpPr>
          <p:cNvPr id="3" name="Footer Placeholder 2">
            <a:extLst>
              <a:ext uri="{FF2B5EF4-FFF2-40B4-BE49-F238E27FC236}">
                <a16:creationId xmlns:a16="http://schemas.microsoft.com/office/drawing/2014/main" id="{B91D4871-F320-CF1D-1758-6C5376CF48FF}"/>
              </a:ext>
            </a:extLst>
          </p:cNvPr>
          <p:cNvSpPr>
            <a:spLocks noGrp="1"/>
          </p:cNvSpPr>
          <p:nvPr>
            <p:ph type="ftr" sz="quarter" idx="11"/>
          </p:nvPr>
        </p:nvSpPr>
        <p:spPr/>
        <p:txBody>
          <a:bodyPr/>
          <a:lstStyle/>
          <a:p>
            <a:r>
              <a:rPr lang="en-US"/>
              <a:t>Department of EECE, GIT                    Course Code and Course Title: CSEN1051 DIGITAL LOGIC CIRCUITS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lstStyle/>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39</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EDA5C8D3-C384-47D0-81DB-118CDCD31B2D}"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7170" name="Picture 2" descr="I:\FDLC\Images\hqdefault.jpg"/>
          <p:cNvPicPr>
            <a:picLocks noChangeAspect="1" noChangeArrowheads="1"/>
          </p:cNvPicPr>
          <p:nvPr/>
        </p:nvPicPr>
        <p:blipFill>
          <a:blip r:embed="rId3"/>
          <a:srcRect/>
          <a:stretch>
            <a:fillRect/>
          </a:stretch>
        </p:blipFill>
        <p:spPr bwMode="auto">
          <a:xfrm>
            <a:off x="4572000" y="1943100"/>
            <a:ext cx="4572000" cy="3429000"/>
          </a:xfrm>
          <a:prstGeom prst="rect">
            <a:avLst/>
          </a:prstGeom>
          <a:noFill/>
        </p:spPr>
      </p:pic>
      <p:pic>
        <p:nvPicPr>
          <p:cNvPr id="7171" name="Picture 3" descr="I:\FDLC\Images\b1.png"/>
          <p:cNvPicPr>
            <a:picLocks noChangeAspect="1" noChangeArrowheads="1"/>
          </p:cNvPicPr>
          <p:nvPr/>
        </p:nvPicPr>
        <p:blipFill>
          <a:blip r:embed="rId4"/>
          <a:srcRect/>
          <a:stretch>
            <a:fillRect/>
          </a:stretch>
        </p:blipFill>
        <p:spPr bwMode="auto">
          <a:xfrm>
            <a:off x="762000" y="456242"/>
            <a:ext cx="9145277" cy="609695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fontScale="77500" lnSpcReduction="20000"/>
          </a:bodyPr>
          <a:lstStyle/>
          <a:p>
            <a:endParaRPr lang="en-US" dirty="0"/>
          </a:p>
          <a:p>
            <a:pPr>
              <a:buFont typeface="Wingdings" pitchFamily="2" charset="2"/>
              <a:buChar char="v"/>
            </a:pPr>
            <a:r>
              <a:rPr lang="en-US" dirty="0"/>
              <a:t> Digital logic circuits are the basic building blocks of modern computers. </a:t>
            </a:r>
          </a:p>
          <a:p>
            <a:pPr>
              <a:buFont typeface="Wingdings" pitchFamily="2" charset="2"/>
              <a:buChar char="v"/>
            </a:pPr>
            <a:r>
              <a:rPr lang="en-US" dirty="0"/>
              <a:t>To understand the working of computers, one needs to know how numbers are represented and processed using digital logic circuits. </a:t>
            </a:r>
          </a:p>
          <a:p>
            <a:pPr>
              <a:buFont typeface="Wingdings" pitchFamily="2" charset="2"/>
              <a:buChar char="v"/>
            </a:pPr>
            <a:r>
              <a:rPr lang="en-US" dirty="0"/>
              <a:t>This course first teaches number representation in computers and Boolean algebra.</a:t>
            </a:r>
          </a:p>
          <a:p>
            <a:pPr>
              <a:buFont typeface="Wingdings" pitchFamily="2" charset="2"/>
              <a:buChar char="v"/>
            </a:pPr>
            <a:r>
              <a:rPr lang="en-US" dirty="0"/>
              <a:t> After covering minimization of expressions and basic logic gates, the design of combinational and sequential circuits that perform a specific function are discussed.</a:t>
            </a:r>
          </a:p>
          <a:p>
            <a:pPr>
              <a:buFont typeface="Wingdings" pitchFamily="2" charset="2"/>
              <a:buChar char="v"/>
            </a:pPr>
            <a:r>
              <a:rPr lang="en-US" dirty="0"/>
              <a:t> The aim of the course is to provide the student with an understanding of how data is represented and processed at the hardware level.</a:t>
            </a:r>
          </a:p>
          <a:p>
            <a:pPr>
              <a:buFont typeface="Wingdings" pitchFamily="2" charset="2"/>
              <a:buChar char="v"/>
            </a:pPr>
            <a:r>
              <a:rPr lang="en-US" dirty="0"/>
              <a:t> This course acts as a foundation for a course on Computer Architecture and Organization </a:t>
            </a:r>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a:t>
            </a:fld>
            <a:endParaRPr lang="en-US"/>
          </a:p>
        </p:txBody>
      </p:sp>
      <p:sp>
        <p:nvSpPr>
          <p:cNvPr id="8" name="Footer Placeholder 7"/>
          <p:cNvSpPr>
            <a:spLocks noGrp="1"/>
          </p:cNvSpPr>
          <p:nvPr>
            <p:ph type="ftr" sz="quarter" idx="11"/>
          </p:nvPr>
        </p:nvSpPr>
        <p:spPr>
          <a:xfrm>
            <a:off x="2743200" y="6780108"/>
            <a:ext cx="9677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0D63B4D-34B2-4B8E-AEBB-A4D36996CE4B}"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Introduction to the Course</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40</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C4691D03-487D-4E98-AD3C-2ABD18D7C437}"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8194" name="Picture 2" descr="I:\FDLC\Images\b2.png"/>
          <p:cNvPicPr>
            <a:picLocks noGrp="1" noChangeAspect="1" noChangeArrowheads="1"/>
          </p:cNvPicPr>
          <p:nvPr>
            <p:ph idx="1"/>
          </p:nvPr>
        </p:nvPicPr>
        <p:blipFill>
          <a:blip r:embed="rId3"/>
          <a:srcRect/>
          <a:stretch>
            <a:fillRect/>
          </a:stretch>
        </p:blipFill>
        <p:spPr bwMode="auto">
          <a:xfrm>
            <a:off x="990600" y="304800"/>
            <a:ext cx="8915400" cy="6229351"/>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927C-5FAC-4537-9DF8-F46C674A8A5E}"/>
              </a:ext>
            </a:extLst>
          </p:cNvPr>
          <p:cNvSpPr>
            <a:spLocks noGrp="1"/>
          </p:cNvSpPr>
          <p:nvPr>
            <p:ph type="title"/>
          </p:nvPr>
        </p:nvSpPr>
        <p:spPr/>
        <p:txBody>
          <a:bodyPr/>
          <a:lstStyle/>
          <a:p>
            <a:r>
              <a:rPr lang="en-US" dirty="0" err="1"/>
              <a:t>Keypoint</a:t>
            </a:r>
            <a:endParaRPr lang="en-IN" dirty="0"/>
          </a:p>
        </p:txBody>
      </p:sp>
      <p:pic>
        <p:nvPicPr>
          <p:cNvPr id="8" name="Content Placeholder 7">
            <a:extLst>
              <a:ext uri="{FF2B5EF4-FFF2-40B4-BE49-F238E27FC236}">
                <a16:creationId xmlns:a16="http://schemas.microsoft.com/office/drawing/2014/main" id="{252E9849-83FA-49F9-81F1-580A3D5BF6AE}"/>
              </a:ext>
            </a:extLst>
          </p:cNvPr>
          <p:cNvPicPr>
            <a:picLocks noGrp="1" noChangeAspect="1"/>
          </p:cNvPicPr>
          <p:nvPr>
            <p:ph idx="1"/>
          </p:nvPr>
        </p:nvPicPr>
        <p:blipFill>
          <a:blip r:embed="rId2"/>
          <a:stretch>
            <a:fillRect/>
          </a:stretch>
        </p:blipFill>
        <p:spPr>
          <a:xfrm>
            <a:off x="2885561" y="1706563"/>
            <a:ext cx="7944877" cy="4827587"/>
          </a:xfrm>
        </p:spPr>
      </p:pic>
      <p:sp>
        <p:nvSpPr>
          <p:cNvPr id="4" name="Date Placeholder 3">
            <a:extLst>
              <a:ext uri="{FF2B5EF4-FFF2-40B4-BE49-F238E27FC236}">
                <a16:creationId xmlns:a16="http://schemas.microsoft.com/office/drawing/2014/main" id="{52F78744-0D9C-415E-8911-FF7677C3095E}"/>
              </a:ext>
            </a:extLst>
          </p:cNvPr>
          <p:cNvSpPr>
            <a:spLocks noGrp="1"/>
          </p:cNvSpPr>
          <p:nvPr>
            <p:ph type="dt" sz="half" idx="10"/>
          </p:nvPr>
        </p:nvSpPr>
        <p:spPr/>
        <p:txBody>
          <a:bodyPr/>
          <a:lstStyle/>
          <a:p>
            <a:fld id="{00092DEE-50CE-4C96-8AEC-85A8BB577A0D}" type="datetime3">
              <a:rPr lang="en-US" smtClean="0"/>
              <a:t>21 September 2022</a:t>
            </a:fld>
            <a:endParaRPr lang="en-US"/>
          </a:p>
        </p:txBody>
      </p:sp>
      <p:sp>
        <p:nvSpPr>
          <p:cNvPr id="5" name="Footer Placeholder 4">
            <a:extLst>
              <a:ext uri="{FF2B5EF4-FFF2-40B4-BE49-F238E27FC236}">
                <a16:creationId xmlns:a16="http://schemas.microsoft.com/office/drawing/2014/main" id="{DED262B5-A8DF-4898-89EA-115A874B9D03}"/>
              </a:ext>
            </a:extLst>
          </p:cNvPr>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a:extLst>
              <a:ext uri="{FF2B5EF4-FFF2-40B4-BE49-F238E27FC236}">
                <a16:creationId xmlns:a16="http://schemas.microsoft.com/office/drawing/2014/main" id="{2D05EE48-1899-4F91-8BC1-59F00382E5F0}"/>
              </a:ext>
            </a:extLst>
          </p:cNvPr>
          <p:cNvSpPr>
            <a:spLocks noGrp="1"/>
          </p:cNvSpPr>
          <p:nvPr>
            <p:ph type="sldNum" sz="quarter" idx="12"/>
          </p:nvPr>
        </p:nvSpPr>
        <p:spPr/>
        <p:txBody>
          <a:bodyPr/>
          <a:lstStyle/>
          <a:p>
            <a:fld id="{98F4A237-58DC-4CB8-A92A-C7FDFBDB682E}" type="slidenum">
              <a:rPr lang="en-US" smtClean="0"/>
              <a:pPr/>
              <a:t>41</a:t>
            </a:fld>
            <a:endParaRPr lang="en-US"/>
          </a:p>
        </p:txBody>
      </p:sp>
    </p:spTree>
    <p:extLst>
      <p:ext uri="{BB962C8B-B14F-4D97-AF65-F5344CB8AC3E}">
        <p14:creationId xmlns:p14="http://schemas.microsoft.com/office/powerpoint/2010/main" val="3818731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42</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EE60F8D3-CC9E-4051-9A29-DEEF2096192C}"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Multiplication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9218" name="Picture 2" descr="I:\FDLC\Images\BinaryMultiplicationExample.png"/>
          <p:cNvPicPr>
            <a:picLocks noGrp="1" noChangeAspect="1" noChangeArrowheads="1"/>
          </p:cNvPicPr>
          <p:nvPr>
            <p:ph idx="1"/>
          </p:nvPr>
        </p:nvPicPr>
        <p:blipFill>
          <a:blip r:embed="rId3"/>
          <a:srcRect/>
          <a:stretch>
            <a:fillRect/>
          </a:stretch>
        </p:blipFill>
        <p:spPr bwMode="auto">
          <a:xfrm>
            <a:off x="2514600" y="1828800"/>
            <a:ext cx="5943600" cy="44958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lstStyle/>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43</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D7AB28CC-7CF5-4304-B9B7-470B5260ED90}"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Binary Division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9" name="Rectangle 8"/>
          <p:cNvSpPr/>
          <p:nvPr/>
        </p:nvSpPr>
        <p:spPr>
          <a:xfrm>
            <a:off x="762000" y="1676400"/>
            <a:ext cx="9601200" cy="3416320"/>
          </a:xfrm>
          <a:prstGeom prst="rect">
            <a:avLst/>
          </a:prstGeom>
        </p:spPr>
        <p:txBody>
          <a:bodyPr wrap="square">
            <a:spAutoFit/>
          </a:bodyPr>
          <a:lstStyle/>
          <a:p>
            <a:r>
              <a:rPr lang="en-US" b="1" dirty="0">
                <a:latin typeface="Sylfaen" pitchFamily="18" charset="0"/>
              </a:rPr>
              <a:t>Set</a:t>
            </a:r>
            <a:r>
              <a:rPr lang="en-US" dirty="0">
                <a:latin typeface="Sylfaen" pitchFamily="18" charset="0"/>
              </a:rPr>
              <a:t> quotient to 0</a:t>
            </a:r>
          </a:p>
          <a:p>
            <a:r>
              <a:rPr lang="en-US" dirty="0">
                <a:latin typeface="Sylfaen" pitchFamily="18" charset="0"/>
              </a:rPr>
              <a:t>Align leftmost digits in dividend and divisor</a:t>
            </a:r>
          </a:p>
          <a:p>
            <a:r>
              <a:rPr lang="en-US" b="1" dirty="0">
                <a:latin typeface="Sylfaen" pitchFamily="18" charset="0"/>
              </a:rPr>
              <a:t>Repeat</a:t>
            </a:r>
            <a:endParaRPr lang="en-US" dirty="0">
              <a:latin typeface="Sylfaen" pitchFamily="18" charset="0"/>
            </a:endParaRPr>
          </a:p>
          <a:p>
            <a:pPr lvl="1"/>
            <a:r>
              <a:rPr lang="en-US" b="1" dirty="0">
                <a:latin typeface="Sylfaen" pitchFamily="18" charset="0"/>
              </a:rPr>
              <a:t>If</a:t>
            </a:r>
            <a:r>
              <a:rPr lang="en-US" dirty="0">
                <a:latin typeface="Sylfaen" pitchFamily="18" charset="0"/>
              </a:rPr>
              <a:t> that portion of the dividend above the divisor is greater than or equal to the divisor</a:t>
            </a:r>
          </a:p>
          <a:p>
            <a:pPr lvl="2"/>
            <a:r>
              <a:rPr lang="en-US" b="1" dirty="0">
                <a:latin typeface="Sylfaen" pitchFamily="18" charset="0"/>
              </a:rPr>
              <a:t>Then</a:t>
            </a:r>
            <a:r>
              <a:rPr lang="en-US" dirty="0">
                <a:latin typeface="Sylfaen" pitchFamily="18" charset="0"/>
              </a:rPr>
              <a:t> subtract divisor from that portion of the dividend and</a:t>
            </a:r>
          </a:p>
          <a:p>
            <a:pPr lvl="2"/>
            <a:r>
              <a:rPr lang="en-US" dirty="0" err="1">
                <a:latin typeface="Sylfaen" pitchFamily="18" charset="0"/>
              </a:rPr>
              <a:t>Concatentate</a:t>
            </a:r>
            <a:r>
              <a:rPr lang="en-US" dirty="0">
                <a:latin typeface="Sylfaen" pitchFamily="18" charset="0"/>
              </a:rPr>
              <a:t> 1 to the right hand end of the quotient</a:t>
            </a:r>
          </a:p>
          <a:p>
            <a:pPr lvl="2"/>
            <a:r>
              <a:rPr lang="en-US" b="1" dirty="0">
                <a:latin typeface="Sylfaen" pitchFamily="18" charset="0"/>
              </a:rPr>
              <a:t>Else</a:t>
            </a:r>
            <a:r>
              <a:rPr lang="en-US" dirty="0">
                <a:latin typeface="Sylfaen" pitchFamily="18" charset="0"/>
              </a:rPr>
              <a:t> </a:t>
            </a:r>
            <a:r>
              <a:rPr lang="en-US" dirty="0" err="1">
                <a:latin typeface="Sylfaen" pitchFamily="18" charset="0"/>
              </a:rPr>
              <a:t>concatentate</a:t>
            </a:r>
            <a:r>
              <a:rPr lang="en-US" dirty="0">
                <a:latin typeface="Sylfaen" pitchFamily="18" charset="0"/>
              </a:rPr>
              <a:t> 0 to the right hand end of the quotient</a:t>
            </a:r>
          </a:p>
          <a:p>
            <a:pPr lvl="1"/>
            <a:r>
              <a:rPr lang="en-US" dirty="0">
                <a:latin typeface="Sylfaen" pitchFamily="18" charset="0"/>
              </a:rPr>
              <a:t>Shift the divisor one place right</a:t>
            </a:r>
          </a:p>
          <a:p>
            <a:r>
              <a:rPr lang="en-US" b="1" dirty="0">
                <a:latin typeface="Sylfaen" pitchFamily="18" charset="0"/>
              </a:rPr>
              <a:t>Until</a:t>
            </a:r>
            <a:r>
              <a:rPr lang="en-US" dirty="0">
                <a:latin typeface="Sylfaen" pitchFamily="18" charset="0"/>
              </a:rPr>
              <a:t> dividend is less than the divisor</a:t>
            </a:r>
          </a:p>
          <a:p>
            <a:r>
              <a:rPr lang="en-US" dirty="0">
                <a:latin typeface="Sylfaen" pitchFamily="18" charset="0"/>
              </a:rPr>
              <a:t>quotient is correct, dividend is remainder</a:t>
            </a:r>
          </a:p>
          <a:p>
            <a:r>
              <a:rPr lang="en-US" b="1" dirty="0">
                <a:latin typeface="Sylfaen" pitchFamily="18" charset="0"/>
              </a:rPr>
              <a:t>STOP</a:t>
            </a:r>
          </a:p>
          <a:p>
            <a:endParaRPr lang="en-US" dirty="0"/>
          </a:p>
        </p:txBody>
      </p:sp>
      <p:pic>
        <p:nvPicPr>
          <p:cNvPr id="11" name="Picture 2" descr="I:\FDLC\Images\binary_divide.gif"/>
          <p:cNvPicPr>
            <a:picLocks noChangeAspect="1" noChangeArrowheads="1"/>
          </p:cNvPicPr>
          <p:nvPr/>
        </p:nvPicPr>
        <p:blipFill>
          <a:blip r:embed="rId3"/>
          <a:srcRect/>
          <a:stretch>
            <a:fillRect/>
          </a:stretch>
        </p:blipFill>
        <p:spPr bwMode="auto">
          <a:xfrm>
            <a:off x="3505200" y="4572000"/>
            <a:ext cx="3724275" cy="189547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44</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7CD564E6-6BAC-414D-AF65-C599B7B9B7FC}"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fontScale="90000"/>
          </a:bodyPr>
          <a:lstStyle/>
          <a:p>
            <a:r>
              <a:rPr lang="en-IN" dirty="0"/>
              <a:t>Decimal Subtraction by 9’s Complement method.</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7409" name="Picture 1" descr="I:\FDLC\Images\Decimal+Subtraction+Subtract+–+using+9’s+compl._+M+=+72532.jpg"/>
          <p:cNvPicPr>
            <a:picLocks noGrp="1" noChangeAspect="1" noChangeArrowheads="1"/>
          </p:cNvPicPr>
          <p:nvPr>
            <p:ph idx="1"/>
          </p:nvPr>
        </p:nvPicPr>
        <p:blipFill>
          <a:blip r:embed="rId3"/>
          <a:srcRect/>
          <a:stretch>
            <a:fillRect/>
          </a:stretch>
        </p:blipFill>
        <p:spPr bwMode="auto">
          <a:xfrm>
            <a:off x="2344209" y="1706563"/>
            <a:ext cx="6436782" cy="4827587"/>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45</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1D373028-F6E4-4302-A4FC-3B9D3939B8F2}"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fontScale="90000"/>
          </a:bodyPr>
          <a:lstStyle/>
          <a:p>
            <a:r>
              <a:rPr lang="en-IN" dirty="0"/>
              <a:t>Decimal Subtraction by 10’s Complement method.</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8433" name="Picture 1" descr="I:\FDLC\Images\Decimal+Subtraction+Subtract+7188+–+3049+using+10’s+complement_.jpg"/>
          <p:cNvPicPr>
            <a:picLocks noGrp="1" noChangeAspect="1" noChangeArrowheads="1"/>
          </p:cNvPicPr>
          <p:nvPr>
            <p:ph idx="1"/>
          </p:nvPr>
        </p:nvPicPr>
        <p:blipFill>
          <a:blip r:embed="rId3"/>
          <a:srcRect/>
          <a:stretch>
            <a:fillRect/>
          </a:stretch>
        </p:blipFill>
        <p:spPr bwMode="auto">
          <a:xfrm>
            <a:off x="2344209" y="1706563"/>
            <a:ext cx="6436782" cy="4827587"/>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46</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74063251-62AD-4E88-8D2F-FEFE5035CF0D}"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Octal Addition and Subtraction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9458" name="Picture 2" descr="I:\FDLC\Images\octal add.png"/>
          <p:cNvPicPr>
            <a:picLocks noGrp="1" noChangeAspect="1" noChangeArrowheads="1"/>
          </p:cNvPicPr>
          <p:nvPr>
            <p:ph idx="1"/>
          </p:nvPr>
        </p:nvPicPr>
        <p:blipFill>
          <a:blip r:embed="rId3"/>
          <a:srcRect/>
          <a:stretch>
            <a:fillRect/>
          </a:stretch>
        </p:blipFill>
        <p:spPr bwMode="auto">
          <a:xfrm>
            <a:off x="685800" y="1524000"/>
            <a:ext cx="5544324" cy="2391109"/>
          </a:xfrm>
          <a:prstGeom prst="rect">
            <a:avLst/>
          </a:prstGeom>
          <a:noFill/>
        </p:spPr>
      </p:pic>
      <p:pic>
        <p:nvPicPr>
          <p:cNvPr id="19459" name="Picture 3" descr="I:\FDLC\Images\octal sub.png"/>
          <p:cNvPicPr>
            <a:picLocks noChangeAspect="1" noChangeArrowheads="1"/>
          </p:cNvPicPr>
          <p:nvPr/>
        </p:nvPicPr>
        <p:blipFill>
          <a:blip r:embed="rId4"/>
          <a:srcRect/>
          <a:stretch>
            <a:fillRect/>
          </a:stretch>
        </p:blipFill>
        <p:spPr bwMode="auto">
          <a:xfrm>
            <a:off x="762000" y="3810000"/>
            <a:ext cx="5562600" cy="22860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lstStyle/>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47</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078891DF-627C-4496-9EB6-D56B18193692}"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20481" name="Picture 1" descr="I:\FDLC\Images\octal mul.png"/>
          <p:cNvPicPr>
            <a:picLocks noChangeAspect="1" noChangeArrowheads="1"/>
          </p:cNvPicPr>
          <p:nvPr/>
        </p:nvPicPr>
        <p:blipFill>
          <a:blip r:embed="rId3"/>
          <a:srcRect/>
          <a:stretch>
            <a:fillRect/>
          </a:stretch>
        </p:blipFill>
        <p:spPr bwMode="auto">
          <a:xfrm>
            <a:off x="533401" y="1308787"/>
            <a:ext cx="9753600" cy="5163843"/>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lstStyle/>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48</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A98C5F07-23D8-44FF-814D-E0FA0F728284}"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21505" name="Picture 1" descr="I:\FDLC\Images\octal div.png"/>
          <p:cNvPicPr>
            <a:picLocks noChangeAspect="1" noChangeArrowheads="1"/>
          </p:cNvPicPr>
          <p:nvPr/>
        </p:nvPicPr>
        <p:blipFill>
          <a:blip r:embed="rId3"/>
          <a:srcRect/>
          <a:stretch>
            <a:fillRect/>
          </a:stretch>
        </p:blipFill>
        <p:spPr bwMode="auto">
          <a:xfrm>
            <a:off x="3581400" y="2133600"/>
            <a:ext cx="4314970" cy="3810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49</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DEA199B0-A66A-4A9A-AF50-3C4208008972}"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22529" name="Picture 1" descr="I:\FDLC\Images\hex add.png"/>
          <p:cNvPicPr>
            <a:picLocks noGrp="1" noChangeAspect="1" noChangeArrowheads="1"/>
          </p:cNvPicPr>
          <p:nvPr>
            <p:ph idx="1"/>
          </p:nvPr>
        </p:nvPicPr>
        <p:blipFill>
          <a:blip r:embed="rId3"/>
          <a:srcRect/>
          <a:stretch>
            <a:fillRect/>
          </a:stretch>
        </p:blipFill>
        <p:spPr bwMode="auto">
          <a:xfrm>
            <a:off x="609600" y="304800"/>
            <a:ext cx="9296400" cy="533399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a:bodyPr>
          <a:lstStyle/>
          <a:p>
            <a:pPr algn="just"/>
            <a:r>
              <a:rPr lang="en-US" dirty="0"/>
              <a:t>Digital electronics or digital logic circuits are electronics that  handle digital signals – discrete bands of analog levels – rather than by continuous ranges (as used in analogue electronics.</a:t>
            </a:r>
          </a:p>
          <a:p>
            <a:pPr algn="just"/>
            <a:r>
              <a:rPr lang="en-US" dirty="0"/>
              <a:t>Digital electronic circuits are usually made from large assemblies of logic gates, simple electronic representations of  Boolean logic functions.</a:t>
            </a:r>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BF61C15D-28BA-4E3C-92FC-702F3FB27679}"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Digital Logic circuits</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50</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C2DDF772-469A-4513-BFAD-F657BF3DB454}"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err="1"/>
              <a:t>Hexa</a:t>
            </a:r>
            <a:r>
              <a:rPr lang="en-IN" dirty="0"/>
              <a:t> Decimal Subtraction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1" name="Picture 2" descr="I:\FDLC\Images\hex sub.png"/>
          <p:cNvPicPr>
            <a:picLocks noGrp="1" noChangeAspect="1" noChangeArrowheads="1"/>
          </p:cNvPicPr>
          <p:nvPr>
            <p:ph idx="1"/>
          </p:nvPr>
        </p:nvPicPr>
        <p:blipFill>
          <a:blip r:embed="rId3"/>
          <a:srcRect/>
          <a:stretch>
            <a:fillRect/>
          </a:stretch>
        </p:blipFill>
        <p:spPr bwMode="auto">
          <a:xfrm>
            <a:off x="2819400" y="2514600"/>
            <a:ext cx="5343707" cy="32766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51</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291A65CD-0725-483B-8873-B8E6D96EB60E}"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err="1"/>
              <a:t>Hexa</a:t>
            </a:r>
            <a:r>
              <a:rPr lang="en-IN"/>
              <a:t> decimal Multiplication</a:t>
            </a:r>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68610" name="Picture 2" descr="I:\FDLC\Images\hex mul.png"/>
          <p:cNvPicPr>
            <a:picLocks noGrp="1" noChangeAspect="1" noChangeArrowheads="1"/>
          </p:cNvPicPr>
          <p:nvPr>
            <p:ph idx="1"/>
          </p:nvPr>
        </p:nvPicPr>
        <p:blipFill>
          <a:blip r:embed="rId3"/>
          <a:srcRect/>
          <a:stretch>
            <a:fillRect/>
          </a:stretch>
        </p:blipFill>
        <p:spPr bwMode="auto">
          <a:xfrm>
            <a:off x="1905000" y="1800695"/>
            <a:ext cx="7748978" cy="4639323"/>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52</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BFAD1C55-DAFF-45F3-ADC0-16C4518A7210}"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err="1"/>
              <a:t>Hexa</a:t>
            </a:r>
            <a:r>
              <a:rPr lang="en-IN" dirty="0"/>
              <a:t> Decimal Division</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67586" name="Picture 2" descr="I:\FDLC\Images\hex div.png"/>
          <p:cNvPicPr>
            <a:picLocks noGrp="1" noChangeAspect="1" noChangeArrowheads="1"/>
          </p:cNvPicPr>
          <p:nvPr>
            <p:ph idx="1"/>
          </p:nvPr>
        </p:nvPicPr>
        <p:blipFill>
          <a:blip r:embed="rId3"/>
          <a:srcRect/>
          <a:stretch>
            <a:fillRect/>
          </a:stretch>
        </p:blipFill>
        <p:spPr bwMode="auto">
          <a:xfrm>
            <a:off x="3352800" y="2209800"/>
            <a:ext cx="6172200" cy="38862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5074918"/>
          </a:xfrm>
        </p:spPr>
        <p:txBody>
          <a:bodyPr>
            <a:normAutofit fontScale="92500" lnSpcReduction="20000"/>
          </a:bodyPr>
          <a:lstStyle/>
          <a:p>
            <a:pPr algn="just">
              <a:buFont typeface="Wingdings" pitchFamily="2" charset="2"/>
              <a:buChar char="v"/>
            </a:pPr>
            <a:r>
              <a:rPr lang="en-US" dirty="0"/>
              <a:t>Exposed to Various Number Systems </a:t>
            </a:r>
          </a:p>
          <a:p>
            <a:pPr algn="just">
              <a:buFont typeface="Wingdings" pitchFamily="2" charset="2"/>
              <a:buChar char="v"/>
            </a:pPr>
            <a:r>
              <a:rPr lang="en-US" dirty="0"/>
              <a:t>Conversion of one number into another number</a:t>
            </a:r>
          </a:p>
          <a:p>
            <a:pPr algn="just">
              <a:buNone/>
            </a:pPr>
            <a:r>
              <a:rPr lang="en-US" dirty="0"/>
              <a:t>  a) Binary number into decimal, octal and </a:t>
            </a:r>
            <a:r>
              <a:rPr lang="en-US" dirty="0" err="1"/>
              <a:t>Hexa</a:t>
            </a:r>
            <a:r>
              <a:rPr lang="en-US" dirty="0"/>
              <a:t> decimal numbers</a:t>
            </a:r>
          </a:p>
          <a:p>
            <a:pPr algn="just">
              <a:buNone/>
            </a:pPr>
            <a:r>
              <a:rPr lang="en-US" dirty="0"/>
              <a:t>  b) Decimal Number into binary, octal and hexadecimal numbers</a:t>
            </a:r>
          </a:p>
          <a:p>
            <a:pPr algn="just">
              <a:buNone/>
            </a:pPr>
            <a:r>
              <a:rPr lang="en-US" dirty="0"/>
              <a:t>  c)  Octal number into binary, decimal and hexadecimal numbers</a:t>
            </a:r>
          </a:p>
          <a:p>
            <a:pPr algn="just">
              <a:buNone/>
            </a:pPr>
            <a:r>
              <a:rPr lang="en-US" dirty="0"/>
              <a:t>   d) </a:t>
            </a:r>
            <a:r>
              <a:rPr lang="en-US" dirty="0" err="1"/>
              <a:t>Hexa</a:t>
            </a:r>
            <a:r>
              <a:rPr lang="en-US" dirty="0"/>
              <a:t> decimal number into binary, decimal and octal numbers</a:t>
            </a:r>
          </a:p>
          <a:p>
            <a:pPr algn="just">
              <a:buFont typeface="Wingdings" pitchFamily="2" charset="2"/>
              <a:buChar char="v"/>
            </a:pPr>
            <a:r>
              <a:rPr lang="en-US" dirty="0"/>
              <a:t>Binary Arithmetic , octal and </a:t>
            </a:r>
            <a:r>
              <a:rPr lang="en-US" dirty="0" err="1"/>
              <a:t>hexa</a:t>
            </a:r>
            <a:r>
              <a:rPr lang="en-US" dirty="0"/>
              <a:t> decimal Arithmetic</a:t>
            </a:r>
          </a:p>
          <a:p>
            <a:pPr algn="just">
              <a:buNone/>
            </a:pPr>
            <a:endParaRPr lang="en-US" dirty="0"/>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53</a:t>
            </a:fld>
            <a:endParaRPr lang="en-US"/>
          </a:p>
        </p:txBody>
      </p:sp>
      <p:sp>
        <p:nvSpPr>
          <p:cNvPr id="8" name="Footer Placeholder 7"/>
          <p:cNvSpPr>
            <a:spLocks noGrp="1"/>
          </p:cNvSpPr>
          <p:nvPr>
            <p:ph type="ftr" sz="quarter" idx="11"/>
          </p:nvPr>
        </p:nvSpPr>
        <p:spPr>
          <a:xfrm>
            <a:off x="3200400" y="6780108"/>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F3CFCBD6-CE83-45D5-AD57-2A0168DEE4C5}" type="datetime3">
              <a:rPr lang="en-US" smtClean="0"/>
              <a:t>21 September 2022</a:t>
            </a:fld>
            <a:endParaRPr lang="en-US"/>
          </a:p>
        </p:txBody>
      </p:sp>
      <p:sp>
        <p:nvSpPr>
          <p:cNvPr id="12" name="Title 11"/>
          <p:cNvSpPr>
            <a:spLocks noGrp="1"/>
          </p:cNvSpPr>
          <p:nvPr>
            <p:ph type="title"/>
          </p:nvPr>
        </p:nvSpPr>
        <p:spPr>
          <a:xfrm>
            <a:off x="685800" y="292947"/>
            <a:ext cx="8763000" cy="1219200"/>
          </a:xfrm>
        </p:spPr>
        <p:txBody>
          <a:bodyPr>
            <a:normAutofit fontScale="90000"/>
          </a:bodyPr>
          <a:lstStyle/>
          <a:p>
            <a:r>
              <a:rPr lang="en-US" dirty="0"/>
              <a:t>Recap – Summary – What you have learnt</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fontScale="77500" lnSpcReduction="20000"/>
          </a:bodyPr>
          <a:lstStyle/>
          <a:p>
            <a:pPr>
              <a:buNone/>
            </a:pPr>
            <a:r>
              <a:rPr lang="en-US" dirty="0"/>
              <a:t>1. The fraction (0.68)10 is equal to [ ] </a:t>
            </a:r>
          </a:p>
          <a:p>
            <a:pPr>
              <a:buNone/>
            </a:pPr>
            <a:r>
              <a:rPr lang="pt-BR" dirty="0"/>
              <a:t>       a) (0.010101)2 	b) (0.101)2 	c) (0.10101)2	 d) (0.10111)2 </a:t>
            </a:r>
          </a:p>
          <a:p>
            <a:pPr>
              <a:buNone/>
            </a:pPr>
            <a:r>
              <a:rPr lang="en-US" dirty="0"/>
              <a:t>2. The Hexadecimal number A0 has the decimal value [ ] </a:t>
            </a:r>
          </a:p>
          <a:p>
            <a:pPr>
              <a:buNone/>
            </a:pPr>
            <a:r>
              <a:rPr lang="pt-BR" dirty="0"/>
              <a:t>      a)80 	b) 256 	c) 100 	d) 160 </a:t>
            </a:r>
          </a:p>
          <a:p>
            <a:pPr>
              <a:buNone/>
            </a:pPr>
            <a:r>
              <a:rPr lang="en-US" dirty="0"/>
              <a:t>3. Given two numbers A &amp; B in sign magnitude representation in an eight bit format A=00011110 &amp; B=10011100, A XOR B gives [ ] </a:t>
            </a:r>
          </a:p>
          <a:p>
            <a:pPr>
              <a:buNone/>
            </a:pPr>
            <a:r>
              <a:rPr lang="pt-BR" dirty="0"/>
              <a:t>     a)10000010  	 b) 00011111 	c) 10011101 	d) 11100001 </a:t>
            </a:r>
          </a:p>
          <a:p>
            <a:pPr>
              <a:buNone/>
            </a:pPr>
            <a:r>
              <a:rPr lang="en-US" dirty="0"/>
              <a:t>4. The value of binary 1111 is [ ] </a:t>
            </a:r>
          </a:p>
          <a:p>
            <a:pPr>
              <a:buNone/>
            </a:pPr>
            <a:r>
              <a:rPr lang="en-US" dirty="0"/>
              <a:t>      a) 23-1 	b) 24-1 	c) 24 	d) none of these </a:t>
            </a:r>
          </a:p>
          <a:p>
            <a:pPr>
              <a:buNone/>
            </a:pPr>
            <a:r>
              <a:rPr lang="en-US" dirty="0"/>
              <a:t>5. The minimum number of bits required to represent negative numbers in the range of -1 to -11 using 2’s complement arithmetic is [ ] </a:t>
            </a:r>
          </a:p>
          <a:p>
            <a:pPr>
              <a:buNone/>
            </a:pPr>
            <a:r>
              <a:rPr lang="pt-BR" dirty="0"/>
              <a:t>     (a) 2	 (b) 3 	(c) 4 	(d) 5</a:t>
            </a:r>
            <a:endParaRPr lang="en-US" dirty="0"/>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54</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b="1" dirty="0">
                <a:solidFill>
                  <a:srgbClr val="FF0000"/>
                </a:solidFill>
              </a:rPr>
              <a:t>Session Quiz</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90601"/>
            <a:ext cx="9753600" cy="5496560"/>
          </a:xfrm>
        </p:spPr>
        <p:txBody>
          <a:bodyPr>
            <a:noAutofit/>
          </a:bodyPr>
          <a:lstStyle/>
          <a:p>
            <a:pPr algn="just">
              <a:buNone/>
            </a:pPr>
            <a:r>
              <a:rPr lang="en-US" sz="2300" dirty="0">
                <a:latin typeface="Sylfaen" panose="010A0502050306030303" pitchFamily="18" charset="0"/>
              </a:rPr>
              <a:t>Computers and other digital circuits process data in binary format. Various binary codes are used to represent data which may be numeric, alphabetic or special characters. Codes are also used for error detection and error correction in digital systems</a:t>
            </a:r>
          </a:p>
          <a:p>
            <a:pPr algn="just">
              <a:buNone/>
            </a:pPr>
            <a:r>
              <a:rPr lang="en-US" sz="2300" dirty="0">
                <a:latin typeface="Sylfaen" panose="010A0502050306030303" pitchFamily="18" charset="0"/>
              </a:rPr>
              <a:t>There are several different types of Binary codes are used in digital system. All these digital codes may be classified into different categories as follows.</a:t>
            </a:r>
          </a:p>
          <a:p>
            <a:pPr algn="just">
              <a:buNone/>
            </a:pPr>
            <a:r>
              <a:rPr lang="en-US" sz="2300" dirty="0">
                <a:latin typeface="Sylfaen" panose="010A0502050306030303" pitchFamily="18" charset="0"/>
              </a:rPr>
              <a:t> 1. Weighted Codes. In weighted codes each binary bit is assigned by a weight and values depend on the position of the binary bit. The BCD code has weighted of 8, 4, 2 and 1. The bit assignment 0110, for example, is interpreted by the weights to represent decimal 6 because 8 × 0 + 4 × 1 + 2 × 1 + 1 × 0 = 6. Weights codes are of two types: (a) Binary – 8421 (b) BCD </a:t>
            </a:r>
          </a:p>
          <a:p>
            <a:pPr algn="just">
              <a:buNone/>
            </a:pPr>
            <a:r>
              <a:rPr lang="en-US" sz="2300" dirty="0">
                <a:latin typeface="Sylfaen" panose="010A0502050306030303" pitchFamily="18" charset="0"/>
              </a:rPr>
              <a:t>2. Non-Weighted Codes. In this category of digital code, no specific weights are assigned to the bit position. Each digit position within the number is not assigned fixed value. Non-weighted codes are of two types. (a) Excess-3 (Ex-3) (b) Gray Code </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55</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535092"/>
          </a:xfrm>
        </p:spPr>
        <p:txBody>
          <a:bodyPr>
            <a:normAutofit fontScale="90000"/>
          </a:bodyPr>
          <a:lstStyle/>
          <a:p>
            <a:r>
              <a:rPr lang="en-IN" dirty="0">
                <a:latin typeface="Sylfaen" panose="010A0502050306030303" pitchFamily="18" charset="0"/>
              </a:rPr>
              <a:t>Binary Codes</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2107134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52600"/>
            <a:ext cx="9753600" cy="4191000"/>
          </a:xfrm>
        </p:spPr>
        <p:txBody>
          <a:bodyPr>
            <a:normAutofit/>
          </a:bodyPr>
          <a:lstStyle/>
          <a:p>
            <a:pPr algn="just">
              <a:buNone/>
            </a:pPr>
            <a:r>
              <a:rPr lang="en-US" dirty="0">
                <a:latin typeface="Sylfaen" panose="010A0502050306030303" pitchFamily="18" charset="0"/>
              </a:rPr>
              <a:t>A code is said to be a reflective code when the code for 9 is the complement of 0, the code for 8 is complement for 1, 7 for 2, 6 for 3 and 5 for 4. Reflective codes are of the following these types: </a:t>
            </a:r>
          </a:p>
          <a:p>
            <a:pPr algn="just">
              <a:buNone/>
            </a:pPr>
            <a:r>
              <a:rPr lang="en-US" dirty="0">
                <a:latin typeface="Sylfaen" panose="010A0502050306030303" pitchFamily="18" charset="0"/>
              </a:rPr>
              <a:t>    (a) 2421 (b) 5211 (c) Ex-3 </a:t>
            </a:r>
          </a:p>
          <a:p>
            <a:pPr algn="just">
              <a:buNone/>
            </a:pPr>
            <a:r>
              <a:rPr lang="en-US" dirty="0">
                <a:latin typeface="Sylfaen" panose="010A0502050306030303" pitchFamily="18" charset="0"/>
              </a:rPr>
              <a:t>For example reflective code Position weights 2 4 2 1 Code for 9 - 1 1 1 1 Code for 0 0 0 0 0 Number 9 is the complement of 0.</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56</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3. Reflective Codes</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329576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28800"/>
            <a:ext cx="9753600" cy="4114800"/>
          </a:xfrm>
        </p:spPr>
        <p:txBody>
          <a:bodyPr>
            <a:normAutofit fontScale="92500" lnSpcReduction="20000"/>
          </a:bodyPr>
          <a:lstStyle/>
          <a:p>
            <a:pPr algn="just">
              <a:buNone/>
            </a:pPr>
            <a:r>
              <a:rPr lang="en-US" dirty="0">
                <a:latin typeface="Sylfaen" panose="010A0502050306030303" pitchFamily="18" charset="0"/>
              </a:rPr>
              <a:t>In sequential codes, each succeeding code is one binary number greater than its preceding code. </a:t>
            </a:r>
          </a:p>
          <a:p>
            <a:pPr algn="just">
              <a:buNone/>
            </a:pPr>
            <a:r>
              <a:rPr lang="en-US" dirty="0">
                <a:latin typeface="Sylfaen" panose="010A0502050306030303" pitchFamily="18" charset="0"/>
              </a:rPr>
              <a:t>In Ex-3 code each decimal digit is obtained by adding decimal 3 to the natural code of the digit. The sequential codes are: (a) 8421 (b) Excess-3 (Ex-3) </a:t>
            </a:r>
          </a:p>
          <a:p>
            <a:pPr algn="just">
              <a:buNone/>
            </a:pPr>
            <a:r>
              <a:rPr lang="en-US" dirty="0">
                <a:latin typeface="Sylfaen" panose="010A0502050306030303" pitchFamily="18" charset="0"/>
              </a:rPr>
              <a:t>For example the Ex-3 code of binary number 0010 (decimal code 2) is obtained by adding decimal 3 to the binary code. We add 3 to the decimal code 2 we get 5. The binary value of 5 is 0101. Thus the Ex-3 code of the binary number 0010 is 0101.</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57</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4. Sequential Codes</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07670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fontScale="92500" lnSpcReduction="20000"/>
          </a:bodyPr>
          <a:lstStyle/>
          <a:p>
            <a:pPr>
              <a:buNone/>
            </a:pPr>
            <a:r>
              <a:rPr lang="en-IN" dirty="0">
                <a:latin typeface="Sylfaen" panose="010A0502050306030303" pitchFamily="18" charset="0"/>
              </a:rPr>
              <a:t>5. Alphanumeric Codes. The various types of alphanumeric codes are: </a:t>
            </a:r>
          </a:p>
          <a:p>
            <a:pPr>
              <a:buNone/>
            </a:pPr>
            <a:r>
              <a:rPr lang="en-IN" dirty="0">
                <a:latin typeface="Sylfaen" panose="010A0502050306030303" pitchFamily="18" charset="0"/>
              </a:rPr>
              <a:t>(a) ASCII (American Standard Codes for Information Interchange) </a:t>
            </a:r>
          </a:p>
          <a:p>
            <a:pPr>
              <a:buNone/>
            </a:pPr>
            <a:r>
              <a:rPr lang="en-IN" dirty="0">
                <a:latin typeface="Sylfaen" panose="010A0502050306030303" pitchFamily="18" charset="0"/>
              </a:rPr>
              <a:t> (b) EBCDIC (Extended Binary Coded Decimal Interchanged Code) </a:t>
            </a:r>
          </a:p>
          <a:p>
            <a:pPr>
              <a:buNone/>
            </a:pPr>
            <a:r>
              <a:rPr lang="en-IN" dirty="0">
                <a:latin typeface="Sylfaen" panose="010A0502050306030303" pitchFamily="18" charset="0"/>
              </a:rPr>
              <a:t> (c) Hollerith </a:t>
            </a:r>
          </a:p>
          <a:p>
            <a:pPr>
              <a:buNone/>
            </a:pPr>
            <a:r>
              <a:rPr lang="en-IN" dirty="0">
                <a:latin typeface="Sylfaen" panose="010A0502050306030303" pitchFamily="18" charset="0"/>
              </a:rPr>
              <a:t>6. Error Detecting and Correcting Codes. The various types of error detecting and correcting codes are: </a:t>
            </a:r>
          </a:p>
          <a:p>
            <a:pPr>
              <a:buNone/>
            </a:pPr>
            <a:r>
              <a:rPr lang="en-IN" dirty="0">
                <a:latin typeface="Sylfaen" panose="010A0502050306030303" pitchFamily="18" charset="0"/>
              </a:rPr>
              <a:t>(a) Parity Code (b) Hamming Code</a:t>
            </a:r>
            <a:endParaRPr lang="en-US" dirty="0">
              <a:latin typeface="Sylfaen" panose="010A0502050306030303" pitchFamily="18" charset="0"/>
            </a:endParaRP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58</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773853"/>
          </a:xfrm>
        </p:spPr>
        <p:txBody>
          <a:bodyPr>
            <a:normAutofit/>
          </a:bodyPr>
          <a:lstStyle/>
          <a:p>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2041558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a:bodyPr>
          <a:lstStyle/>
          <a:p>
            <a:pPr algn="just">
              <a:buNone/>
            </a:pPr>
            <a:r>
              <a:rPr lang="en-US" dirty="0">
                <a:latin typeface="Sylfaen" panose="010A0502050306030303" pitchFamily="18" charset="0"/>
              </a:rPr>
              <a:t>The full form of BCD is ‘Binary-Coded Decimal.’ Since this is a coding scheme relating decimal and binary numbers, four bits are required to code each decimal number. </a:t>
            </a:r>
          </a:p>
          <a:p>
            <a:pPr algn="just">
              <a:buNone/>
            </a:pPr>
            <a:r>
              <a:rPr lang="en-US" dirty="0">
                <a:latin typeface="Sylfaen" panose="010A0502050306030303" pitchFamily="18" charset="0"/>
              </a:rPr>
              <a:t>For example, (35)10 is represented as 0011 0101 using BCD code, rather than (100011)2 .</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59</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BCD Code or 8421 Code</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246002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fontScale="85000" lnSpcReduction="10000"/>
          </a:bodyPr>
          <a:lstStyle/>
          <a:p>
            <a:pPr algn="just"/>
            <a:r>
              <a:rPr lang="en-US" dirty="0"/>
              <a:t>An advantage of digital circuits when compared to analog circuits is that signals represented digitally can be transmitted without degradation due to noise.</a:t>
            </a:r>
          </a:p>
          <a:p>
            <a:pPr algn="just"/>
            <a:r>
              <a:rPr lang="en-US" dirty="0"/>
              <a:t>In a digital system, a more precise representation of a signal can be obtained by using more binary digits to represent it.</a:t>
            </a:r>
          </a:p>
          <a:p>
            <a:pPr algn="just"/>
            <a:r>
              <a:rPr lang="en-US" dirty="0"/>
              <a:t>Computer-controlled digital systems can be controlled by software, allowing new functions to be added without changing hardware.</a:t>
            </a:r>
          </a:p>
          <a:p>
            <a:pPr algn="just"/>
            <a:r>
              <a:rPr lang="en-US" dirty="0"/>
              <a:t>Information storage can be easier in digital systems than in analog ones. The noise- immunity of digital systems permits data to be stored and retrieved without degradation</a:t>
            </a:r>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D91FCE21-FF21-487A-9BF6-3D2E8274815A}"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US" dirty="0"/>
              <a:t>Advantages of digital circuits</a:t>
            </a:r>
            <a:endParaRPr lang="en-IN"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483790-E320-599E-7174-539E30288655}"/>
              </a:ext>
            </a:extLst>
          </p:cNvPr>
          <p:cNvPicPr>
            <a:picLocks noGrp="1" noChangeAspect="1"/>
          </p:cNvPicPr>
          <p:nvPr>
            <p:ph idx="1"/>
          </p:nvPr>
        </p:nvPicPr>
        <p:blipFill>
          <a:blip r:embed="rId2"/>
          <a:stretch>
            <a:fillRect/>
          </a:stretch>
        </p:blipFill>
        <p:spPr>
          <a:xfrm>
            <a:off x="1219200" y="2286000"/>
            <a:ext cx="7696200" cy="3048000"/>
          </a:xfrm>
        </p:spPr>
      </p:pic>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60</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fontScale="90000"/>
          </a:bodyPr>
          <a:lstStyle/>
          <a:p>
            <a:pPr algn="l"/>
            <a:r>
              <a:rPr lang="en-US" dirty="0">
                <a:latin typeface="Sylfaen" panose="010A0502050306030303" pitchFamily="18" charset="0"/>
              </a:rPr>
              <a:t>Q. Give the BCD equivalent for the decimal number 589.</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2553004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a:bodyPr>
          <a:lstStyle/>
          <a:p>
            <a:pPr>
              <a:buNone/>
            </a:pPr>
            <a:r>
              <a:rPr lang="en-US" dirty="0">
                <a:latin typeface="Sylfaen" panose="010A0502050306030303" pitchFamily="18" charset="0"/>
              </a:rPr>
              <a:t>Give the BCD equivalent for the decimal number 69.27</a:t>
            </a:r>
          </a:p>
          <a:p>
            <a:pPr>
              <a:buNone/>
            </a:pPr>
            <a:endParaRPr lang="en-US" dirty="0">
              <a:latin typeface="Sylfaen" panose="010A0502050306030303" pitchFamily="18" charset="0"/>
            </a:endParaRP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61</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 name="Picture 3">
            <a:extLst>
              <a:ext uri="{FF2B5EF4-FFF2-40B4-BE49-F238E27FC236}">
                <a16:creationId xmlns:a16="http://schemas.microsoft.com/office/drawing/2014/main" id="{5C4CEAA4-4188-7083-180A-66A313C7B4B1}"/>
              </a:ext>
            </a:extLst>
          </p:cNvPr>
          <p:cNvPicPr>
            <a:picLocks noChangeAspect="1"/>
          </p:cNvPicPr>
          <p:nvPr/>
        </p:nvPicPr>
        <p:blipFill>
          <a:blip r:embed="rId3"/>
          <a:stretch>
            <a:fillRect/>
          </a:stretch>
        </p:blipFill>
        <p:spPr>
          <a:xfrm>
            <a:off x="1371600" y="2350346"/>
            <a:ext cx="6915223" cy="3212253"/>
          </a:xfrm>
          <a:prstGeom prst="rect">
            <a:avLst/>
          </a:prstGeom>
        </p:spPr>
      </p:pic>
    </p:spTree>
    <p:extLst>
      <p:ext uri="{BB962C8B-B14F-4D97-AF65-F5344CB8AC3E}">
        <p14:creationId xmlns:p14="http://schemas.microsoft.com/office/powerpoint/2010/main" val="678381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a:bodyPr>
          <a:lstStyle/>
          <a:p>
            <a:pPr>
              <a:buNone/>
            </a:pPr>
            <a:r>
              <a:rPr lang="en-US" dirty="0">
                <a:latin typeface="Sylfaen" panose="010A0502050306030303" pitchFamily="18" charset="0"/>
              </a:rPr>
              <a:t>It is also possible to assign negative weights to decimal code, as shown by the 84- 2-1 code. </a:t>
            </a:r>
          </a:p>
          <a:p>
            <a:pPr>
              <a:buNone/>
            </a:pPr>
            <a:r>
              <a:rPr lang="en-US" dirty="0">
                <a:latin typeface="Sylfaen" panose="010A0502050306030303" pitchFamily="18" charset="0"/>
              </a:rPr>
              <a:t>In this case the bit combination 0101 is interpreted as the decimal digit 3, as obtained from 0 × 8 + 1 × 4 + 0 × (–2) + 1 × (–1) = 3. </a:t>
            </a:r>
          </a:p>
          <a:p>
            <a:pPr>
              <a:buNone/>
            </a:pPr>
            <a:r>
              <a:rPr lang="en-US" dirty="0">
                <a:latin typeface="Sylfaen" panose="010A0502050306030303" pitchFamily="18" charset="0"/>
              </a:rPr>
              <a:t>This is a self-complementary code,</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62</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84-2-1 Code</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986180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lnSpcReduction="10000"/>
          </a:bodyPr>
          <a:lstStyle/>
          <a:p>
            <a:pPr algn="just">
              <a:buNone/>
            </a:pPr>
            <a:r>
              <a:rPr lang="en-US" dirty="0">
                <a:latin typeface="Sylfaen" panose="010A0502050306030303" pitchFamily="18" charset="0"/>
              </a:rPr>
              <a:t>Another weighted code is 2421 code. The weights assigned to the four digits are 2, 4, 2, and 1. </a:t>
            </a:r>
          </a:p>
          <a:p>
            <a:pPr algn="just">
              <a:buNone/>
            </a:pPr>
            <a:r>
              <a:rPr lang="en-US" dirty="0">
                <a:latin typeface="Sylfaen" panose="010A0502050306030303" pitchFamily="18" charset="0"/>
              </a:rPr>
              <a:t>The 2421 code is the same as that in BCD from 0 to 4; however, it varies from 5 to 9. </a:t>
            </a:r>
          </a:p>
          <a:p>
            <a:pPr algn="just">
              <a:buNone/>
            </a:pPr>
            <a:r>
              <a:rPr lang="en-US" dirty="0">
                <a:latin typeface="Sylfaen" panose="010A0502050306030303" pitchFamily="18" charset="0"/>
              </a:rPr>
              <a:t>For example, in this case the bit combination 0100 represents decimal 4; whereas the bit combination 1101 is interpreted as the decimal 7, as obtained from 2 × 1 + 1 × 4 + 0 × 2 + 1 × 1 = 7. </a:t>
            </a:r>
          </a:p>
          <a:p>
            <a:pPr algn="just">
              <a:buNone/>
            </a:pPr>
            <a:r>
              <a:rPr lang="en-US" dirty="0">
                <a:latin typeface="Sylfaen" panose="010A0502050306030303" pitchFamily="18" charset="0"/>
              </a:rPr>
              <a:t>This is also a self-complementary code.</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63</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t>2421 Code</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4127775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AAF3D5-26DD-9F1B-F1C4-4C91AB04E198}"/>
              </a:ext>
            </a:extLst>
          </p:cNvPr>
          <p:cNvPicPr>
            <a:picLocks noGrp="1" noChangeAspect="1"/>
          </p:cNvPicPr>
          <p:nvPr>
            <p:ph idx="1"/>
          </p:nvPr>
        </p:nvPicPr>
        <p:blipFill>
          <a:blip r:embed="rId2"/>
          <a:stretch>
            <a:fillRect/>
          </a:stretch>
        </p:blipFill>
        <p:spPr>
          <a:xfrm>
            <a:off x="457200" y="1676400"/>
            <a:ext cx="9906000" cy="4648200"/>
          </a:xfrm>
        </p:spPr>
      </p:pic>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64</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Binary codes for decimal digits</a:t>
            </a:r>
          </a:p>
        </p:txBody>
      </p:sp>
      <p:pic>
        <p:nvPicPr>
          <p:cNvPr id="14"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163246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a:bodyPr>
          <a:lstStyle/>
          <a:p>
            <a:pPr algn="just">
              <a:buNone/>
            </a:pPr>
            <a:endParaRPr lang="en-US" dirty="0">
              <a:latin typeface="Sylfaen" panose="010A0502050306030303" pitchFamily="18" charset="0"/>
            </a:endParaRP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65</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BCD Addition</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graphicFrame>
        <p:nvGraphicFramePr>
          <p:cNvPr id="11" name="Object 10">
            <a:extLst>
              <a:ext uri="{FF2B5EF4-FFF2-40B4-BE49-F238E27FC236}">
                <a16:creationId xmlns:a16="http://schemas.microsoft.com/office/drawing/2014/main" id="{6AA43816-4536-9580-2231-D0F4B0389975}"/>
              </a:ext>
            </a:extLst>
          </p:cNvPr>
          <p:cNvGraphicFramePr>
            <a:graphicFrameLocks noChangeAspect="1"/>
          </p:cNvGraphicFramePr>
          <p:nvPr>
            <p:extLst>
              <p:ext uri="{D42A27DB-BD31-4B8C-83A1-F6EECF244321}">
                <p14:modId xmlns:p14="http://schemas.microsoft.com/office/powerpoint/2010/main" val="3570787056"/>
              </p:ext>
            </p:extLst>
          </p:nvPr>
        </p:nvGraphicFramePr>
        <p:xfrm>
          <a:off x="685800" y="1371600"/>
          <a:ext cx="9677400" cy="5181600"/>
        </p:xfrm>
        <a:graphic>
          <a:graphicData uri="http://schemas.openxmlformats.org/presentationml/2006/ole">
            <mc:AlternateContent xmlns:mc="http://schemas.openxmlformats.org/markup-compatibility/2006">
              <mc:Choice xmlns:v="urn:schemas-microsoft-com:vml" Requires="v">
                <p:oleObj name="Bitmap Image" r:id="rId3" imgW="4832280" imgH="2832120" progId="PBrush">
                  <p:embed/>
                </p:oleObj>
              </mc:Choice>
              <mc:Fallback>
                <p:oleObj name="Bitmap Image" r:id="rId3" imgW="4832280" imgH="2832120" progId="PBrush">
                  <p:embed/>
                  <p:pic>
                    <p:nvPicPr>
                      <p:cNvPr id="0" name=""/>
                      <p:cNvPicPr/>
                      <p:nvPr/>
                    </p:nvPicPr>
                    <p:blipFill>
                      <a:blip r:embed="rId4"/>
                      <a:stretch>
                        <a:fillRect/>
                      </a:stretch>
                    </p:blipFill>
                    <p:spPr>
                      <a:xfrm>
                        <a:off x="685800" y="1371600"/>
                        <a:ext cx="9677400" cy="5181600"/>
                      </a:xfrm>
                      <a:prstGeom prst="rect">
                        <a:avLst/>
                      </a:prstGeom>
                    </p:spPr>
                  </p:pic>
                </p:oleObj>
              </mc:Fallback>
            </mc:AlternateContent>
          </a:graphicData>
        </a:graphic>
      </p:graphicFrame>
    </p:spTree>
    <p:extLst>
      <p:ext uri="{BB962C8B-B14F-4D97-AF65-F5344CB8AC3E}">
        <p14:creationId xmlns:p14="http://schemas.microsoft.com/office/powerpoint/2010/main" val="1095927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7BDAB2-414D-74CA-68C3-8A372F07AB75}"/>
              </a:ext>
            </a:extLst>
          </p:cNvPr>
          <p:cNvPicPr>
            <a:picLocks noGrp="1" noChangeAspect="1"/>
          </p:cNvPicPr>
          <p:nvPr>
            <p:ph idx="1"/>
          </p:nvPr>
        </p:nvPicPr>
        <p:blipFill>
          <a:blip r:embed="rId2"/>
          <a:stretch>
            <a:fillRect/>
          </a:stretch>
        </p:blipFill>
        <p:spPr>
          <a:xfrm>
            <a:off x="685800" y="1295400"/>
            <a:ext cx="9525000" cy="5181600"/>
          </a:xfrm>
        </p:spPr>
      </p:pic>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66</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BCD Subtraction</a:t>
            </a:r>
          </a:p>
        </p:txBody>
      </p:sp>
      <p:pic>
        <p:nvPicPr>
          <p:cNvPr id="14"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765309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a:bodyPr>
          <a:lstStyle/>
          <a:p>
            <a:pPr algn="just">
              <a:buNone/>
            </a:pPr>
            <a:r>
              <a:rPr lang="en-US" dirty="0">
                <a:latin typeface="Sylfaen" panose="010A0502050306030303" pitchFamily="18" charset="0"/>
              </a:rPr>
              <a:t>These codes are not positionally weighted. It basically means that each position of the binary number is not assigned a fixed value. Excess-3 codes and Gray codes are such non-weighted codes.</a:t>
            </a:r>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67</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Non-weighted Codes</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6096689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68</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Ex-3 Code</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6" name="Picture 2" descr="What is excess-3 code? - Quora">
            <a:extLst>
              <a:ext uri="{FF2B5EF4-FFF2-40B4-BE49-F238E27FC236}">
                <a16:creationId xmlns:a16="http://schemas.microsoft.com/office/drawing/2014/main" id="{C6184F44-3DA8-BA9A-CBDE-93ABABA93F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8915399"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537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2AF66A-1529-9331-3593-FFF085BED818}"/>
              </a:ext>
            </a:extLst>
          </p:cNvPr>
          <p:cNvPicPr>
            <a:picLocks noGrp="1" noChangeAspect="1"/>
          </p:cNvPicPr>
          <p:nvPr>
            <p:ph idx="1"/>
          </p:nvPr>
        </p:nvPicPr>
        <p:blipFill>
          <a:blip r:embed="rId2"/>
          <a:stretch>
            <a:fillRect/>
          </a:stretch>
        </p:blipFill>
        <p:spPr>
          <a:xfrm>
            <a:off x="685800" y="1512147"/>
            <a:ext cx="9296400" cy="5193453"/>
          </a:xfrm>
        </p:spPr>
      </p:pic>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69</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Ex-3 Addition</a:t>
            </a:r>
          </a:p>
        </p:txBody>
      </p:sp>
      <p:pic>
        <p:nvPicPr>
          <p:cNvPr id="14"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214594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fontScale="92500" lnSpcReduction="20000"/>
          </a:bodyPr>
          <a:lstStyle/>
          <a:p>
            <a:pPr algn="just">
              <a:buFont typeface="Wingdings" pitchFamily="2" charset="2"/>
              <a:buChar char="v"/>
            </a:pPr>
            <a:r>
              <a:rPr lang="en-US" dirty="0"/>
              <a:t>A numbering system is a way of representing numbers.</a:t>
            </a:r>
          </a:p>
          <a:p>
            <a:pPr algn="just">
              <a:buFont typeface="Wingdings" pitchFamily="2" charset="2"/>
              <a:buChar char="v"/>
            </a:pPr>
            <a:r>
              <a:rPr lang="en-US" dirty="0"/>
              <a:t>In Digital electronics number system is used for representing the information.</a:t>
            </a:r>
          </a:p>
          <a:p>
            <a:pPr algn="just">
              <a:buFont typeface="Wingdings" pitchFamily="2" charset="2"/>
              <a:buChar char="v"/>
            </a:pPr>
            <a:r>
              <a:rPr lang="en-US" dirty="0"/>
              <a:t>. The most commonly used numbering system in real life is Decimal number system. Other number systems are Binary, Octal, Hexadecimal number system.</a:t>
            </a:r>
          </a:p>
          <a:p>
            <a:pPr algn="just">
              <a:buFont typeface="Wingdings" pitchFamily="2" charset="2"/>
              <a:buChar char="v"/>
            </a:pPr>
            <a:r>
              <a:rPr lang="en-US" dirty="0"/>
              <a:t>Each number system is uniquely identified by its </a:t>
            </a:r>
            <a:r>
              <a:rPr lang="en-US" b="1" dirty="0"/>
              <a:t>base value</a:t>
            </a:r>
            <a:r>
              <a:rPr lang="en-US" dirty="0"/>
              <a:t> or </a:t>
            </a:r>
            <a:r>
              <a:rPr lang="en-US" b="1" dirty="0"/>
              <a:t>radix</a:t>
            </a:r>
            <a:r>
              <a:rPr lang="en-US" dirty="0"/>
              <a:t>.</a:t>
            </a:r>
          </a:p>
          <a:p>
            <a:pPr algn="just">
              <a:buFont typeface="Wingdings" pitchFamily="2" charset="2"/>
              <a:buChar char="v"/>
            </a:pPr>
            <a:r>
              <a:rPr lang="en-US" dirty="0"/>
              <a:t> Radix or base is the count of number of digits in each number system. Radix or base is the general idea behind positional numbering system.</a:t>
            </a:r>
          </a:p>
          <a:p>
            <a:pPr algn="just"/>
            <a:endParaRPr lang="en-US" dirty="0"/>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58034998-B6CF-40EA-9F07-85071E4A2343}"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Number Systems</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6E867F-50C7-C0F3-A122-F00633F15997}"/>
              </a:ext>
            </a:extLst>
          </p:cNvPr>
          <p:cNvPicPr>
            <a:picLocks noGrp="1" noChangeAspect="1"/>
          </p:cNvPicPr>
          <p:nvPr>
            <p:ph idx="1"/>
          </p:nvPr>
        </p:nvPicPr>
        <p:blipFill>
          <a:blip r:embed="rId2"/>
          <a:stretch>
            <a:fillRect/>
          </a:stretch>
        </p:blipFill>
        <p:spPr>
          <a:xfrm>
            <a:off x="609600" y="1219200"/>
            <a:ext cx="9220200" cy="5181599"/>
          </a:xfrm>
        </p:spPr>
      </p:pic>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70</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Ex-3 Subtraction</a:t>
            </a:r>
          </a:p>
        </p:txBody>
      </p:sp>
      <p:pic>
        <p:nvPicPr>
          <p:cNvPr id="14"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2057652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71</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Reflective code (Gray code)</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3BEA6710-1D4C-6711-5EA9-061F6225D0BA}"/>
              </a:ext>
            </a:extLst>
          </p:cNvPr>
          <p:cNvSpPr>
            <a:spLocks noGrp="1"/>
          </p:cNvSpPr>
          <p:nvPr>
            <p:ph idx="1"/>
          </p:nvPr>
        </p:nvSpPr>
        <p:spPr/>
        <p:txBody>
          <a:bodyPr/>
          <a:lstStyle/>
          <a:p>
            <a:pPr algn="just">
              <a:buFont typeface="Wingdings" panose="05000000000000000000" pitchFamily="2" charset="2"/>
              <a:buChar char="v"/>
            </a:pPr>
            <a:r>
              <a:rPr lang="en-US" dirty="0">
                <a:latin typeface="Sylfaen" panose="010A0502050306030303" pitchFamily="18" charset="0"/>
              </a:rPr>
              <a:t>Gray code belongs to a class of code known as minimum</a:t>
            </a:r>
          </a:p>
          <a:p>
            <a:pPr marL="0" indent="0" algn="just">
              <a:buNone/>
            </a:pPr>
            <a:r>
              <a:rPr lang="en-US" dirty="0">
                <a:latin typeface="Sylfaen" panose="010A0502050306030303" pitchFamily="18" charset="0"/>
              </a:rPr>
              <a:t>change code, in which a number changes by only one </a:t>
            </a:r>
          </a:p>
          <a:p>
            <a:pPr marL="0" indent="0" algn="just">
              <a:buNone/>
            </a:pPr>
            <a:r>
              <a:rPr lang="en-US" dirty="0">
                <a:latin typeface="Sylfaen" panose="010A0502050306030303" pitchFamily="18" charset="0"/>
              </a:rPr>
              <a:t>bit as it proceeds from one number to the next. </a:t>
            </a:r>
          </a:p>
          <a:p>
            <a:pPr algn="just">
              <a:buFont typeface="Wingdings" panose="05000000000000000000" pitchFamily="2" charset="2"/>
              <a:buChar char="v"/>
            </a:pPr>
            <a:r>
              <a:rPr lang="en-US" dirty="0">
                <a:latin typeface="Sylfaen" panose="010A0502050306030303" pitchFamily="18" charset="0"/>
              </a:rPr>
              <a:t>Hence this code is not useful for arithmetic operations. </a:t>
            </a:r>
          </a:p>
          <a:p>
            <a:pPr algn="just">
              <a:buFont typeface="Wingdings" panose="05000000000000000000" pitchFamily="2" charset="2"/>
              <a:buChar char="v"/>
            </a:pPr>
            <a:r>
              <a:rPr lang="en-US" dirty="0">
                <a:latin typeface="Sylfaen" panose="010A0502050306030303" pitchFamily="18" charset="0"/>
              </a:rPr>
              <a:t>This code fi </a:t>
            </a:r>
            <a:r>
              <a:rPr lang="en-US" dirty="0" err="1">
                <a:latin typeface="Sylfaen" panose="010A0502050306030303" pitchFamily="18" charset="0"/>
              </a:rPr>
              <a:t>nds</a:t>
            </a:r>
            <a:r>
              <a:rPr lang="en-US" dirty="0">
                <a:latin typeface="Sylfaen" panose="010A0502050306030303" pitchFamily="18" charset="0"/>
              </a:rPr>
              <a:t> extensive use for shaft encoders, in some types of analog-to-digital converters, etc. </a:t>
            </a:r>
          </a:p>
          <a:p>
            <a:pPr algn="just">
              <a:buFont typeface="Wingdings" panose="05000000000000000000" pitchFamily="2" charset="2"/>
              <a:buChar char="v"/>
            </a:pPr>
            <a:r>
              <a:rPr lang="en-US" dirty="0">
                <a:latin typeface="Sylfaen" panose="010A0502050306030303" pitchFamily="18" charset="0"/>
              </a:rPr>
              <a:t>Gray code is reflected code and is shown in Table</a:t>
            </a:r>
            <a:endParaRPr lang="en-IN" dirty="0">
              <a:latin typeface="Sylfaen" panose="010A0502050306030303" pitchFamily="18" charset="0"/>
            </a:endParaRPr>
          </a:p>
        </p:txBody>
      </p:sp>
    </p:spTree>
    <p:extLst>
      <p:ext uri="{BB962C8B-B14F-4D97-AF65-F5344CB8AC3E}">
        <p14:creationId xmlns:p14="http://schemas.microsoft.com/office/powerpoint/2010/main" val="3932906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72</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Reflective code Ex. Gray code</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6" name="Picture 2" descr="4 Bit Gray Code">
            <a:extLst>
              <a:ext uri="{FF2B5EF4-FFF2-40B4-BE49-F238E27FC236}">
                <a16:creationId xmlns:a16="http://schemas.microsoft.com/office/drawing/2014/main" id="{003BD82B-091B-FB10-69FA-62CA8050E4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888682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475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73</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Binary to Gray code Conversion</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6" name="Picture 2" descr="Code Converters - Binary to/from Gray Code - GeeksforGeeks">
            <a:extLst>
              <a:ext uri="{FF2B5EF4-FFF2-40B4-BE49-F238E27FC236}">
                <a16:creationId xmlns:a16="http://schemas.microsoft.com/office/drawing/2014/main" id="{7C14BEEC-FA2A-47F7-182D-8EF3776B20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2600" y="1295401"/>
            <a:ext cx="77724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690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74</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2050" name="Picture 2" descr="Binary To Gray Code Conversion example (हिन्दी ) - YouTube">
            <a:extLst>
              <a:ext uri="{FF2B5EF4-FFF2-40B4-BE49-F238E27FC236}">
                <a16:creationId xmlns:a16="http://schemas.microsoft.com/office/drawing/2014/main" id="{53F34FA2-D165-910D-927D-059C81C67B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0" y="1512147"/>
            <a:ext cx="10387188" cy="502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19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75</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3074" name="Picture 2" descr="grey code to binary conversion solved example | Coding, Binary, Converter">
            <a:extLst>
              <a:ext uri="{FF2B5EF4-FFF2-40B4-BE49-F238E27FC236}">
                <a16:creationId xmlns:a16="http://schemas.microsoft.com/office/drawing/2014/main" id="{C39F3FDF-78BA-AE25-16FC-FBF5CA211B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8382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4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76</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098" name="Picture 2" descr="Gray Code Explained | Gray code to Binary and Binary to Gray code Conversion  - YouTube">
            <a:extLst>
              <a:ext uri="{FF2B5EF4-FFF2-40B4-BE49-F238E27FC236}">
                <a16:creationId xmlns:a16="http://schemas.microsoft.com/office/drawing/2014/main" id="{029FAA58-D9DD-E037-9658-8738D0FC95C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92964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952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77</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Error-detection Codes</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lnSpcReduction="10000"/>
          </a:bodyPr>
          <a:lstStyle/>
          <a:p>
            <a:pPr marL="0" indent="0">
              <a:buNone/>
            </a:pPr>
            <a:r>
              <a:rPr lang="en-US" dirty="0">
                <a:solidFill>
                  <a:srgbClr val="FF0000"/>
                </a:solidFill>
                <a:latin typeface="Sylfaen" panose="010A0502050306030303" pitchFamily="18" charset="0"/>
              </a:rPr>
              <a:t>Parity Bit Coding Technique </a:t>
            </a:r>
          </a:p>
          <a:p>
            <a:pPr marL="0" indent="0">
              <a:buNone/>
            </a:pPr>
            <a:r>
              <a:rPr lang="en-US" dirty="0">
                <a:latin typeface="Sylfaen" panose="010A0502050306030303" pitchFamily="18" charset="0"/>
              </a:rPr>
              <a:t>Binary information may be transmitted through some </a:t>
            </a:r>
          </a:p>
          <a:p>
            <a:pPr marL="0" indent="0">
              <a:buNone/>
            </a:pPr>
            <a:r>
              <a:rPr lang="en-US" dirty="0">
                <a:latin typeface="Sylfaen" panose="010A0502050306030303" pitchFamily="18" charset="0"/>
              </a:rPr>
              <a:t>form of communication medium such as wires or </a:t>
            </a:r>
          </a:p>
          <a:p>
            <a:pPr marL="0" indent="0">
              <a:buNone/>
            </a:pPr>
            <a:r>
              <a:rPr lang="en-US" dirty="0">
                <a:latin typeface="Sylfaen" panose="010A0502050306030303" pitchFamily="18" charset="0"/>
              </a:rPr>
              <a:t>radio waves or fiber optic cables, etc. </a:t>
            </a:r>
          </a:p>
          <a:p>
            <a:pPr marL="0" indent="0">
              <a:buNone/>
            </a:pPr>
            <a:r>
              <a:rPr lang="en-US" dirty="0">
                <a:latin typeface="Sylfaen" panose="010A0502050306030303" pitchFamily="18" charset="0"/>
              </a:rPr>
              <a:t>Any external noise introduced into a physical communication medium changes bit values from 0 to 1 or vice versa. </a:t>
            </a:r>
          </a:p>
          <a:p>
            <a:pPr marL="0" indent="0">
              <a:buNone/>
            </a:pPr>
            <a:r>
              <a:rPr lang="en-US" dirty="0">
                <a:latin typeface="Sylfaen" panose="010A0502050306030303" pitchFamily="18" charset="0"/>
              </a:rPr>
              <a:t>An </a:t>
            </a:r>
            <a:r>
              <a:rPr lang="en-US" dirty="0" err="1">
                <a:latin typeface="Sylfaen" panose="010A0502050306030303" pitchFamily="18" charset="0"/>
              </a:rPr>
              <a:t>errordetection</a:t>
            </a:r>
            <a:r>
              <a:rPr lang="en-US" dirty="0">
                <a:latin typeface="Sylfaen" panose="010A0502050306030303" pitchFamily="18" charset="0"/>
              </a:rPr>
              <a:t> code can be used to detect errors during transmission. The detected error cannot be corrected, but its presence is indicated</a:t>
            </a:r>
            <a:endParaRPr lang="en-IN" dirty="0">
              <a:latin typeface="Sylfaen" panose="010A0502050306030303" pitchFamily="18" charset="0"/>
            </a:endParaRPr>
          </a:p>
        </p:txBody>
      </p:sp>
    </p:spTree>
    <p:extLst>
      <p:ext uri="{BB962C8B-B14F-4D97-AF65-F5344CB8AC3E}">
        <p14:creationId xmlns:p14="http://schemas.microsoft.com/office/powerpoint/2010/main" val="1530850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78</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lstStyle/>
          <a:p>
            <a:r>
              <a:rPr lang="en-US" dirty="0">
                <a:latin typeface="Sylfaen" panose="010A0502050306030303" pitchFamily="18" charset="0"/>
              </a:rPr>
              <a:t>A parity bit is an extra bit included with a message to </a:t>
            </a:r>
          </a:p>
          <a:p>
            <a:pPr marL="0" indent="0">
              <a:buNone/>
            </a:pPr>
            <a:r>
              <a:rPr lang="en-US" dirty="0">
                <a:latin typeface="Sylfaen" panose="010A0502050306030303" pitchFamily="18" charset="0"/>
              </a:rPr>
              <a:t>make the total number of 1s either odd or even. </a:t>
            </a:r>
          </a:p>
          <a:p>
            <a:pPr marL="0" indent="0">
              <a:buNone/>
            </a:pPr>
            <a:r>
              <a:rPr lang="en-US" dirty="0">
                <a:latin typeface="Sylfaen" panose="010A0502050306030303" pitchFamily="18" charset="0"/>
              </a:rPr>
              <a:t>A message of four bits and a parity bit, P, are shown in </a:t>
            </a:r>
          </a:p>
          <a:p>
            <a:pPr marL="0" indent="0">
              <a:buNone/>
            </a:pPr>
            <a:r>
              <a:rPr lang="en-US" dirty="0">
                <a:latin typeface="Sylfaen" panose="010A0502050306030303" pitchFamily="18" charset="0"/>
              </a:rPr>
              <a:t>Table (a), P is chosen so that the sum of all 1s is odd</a:t>
            </a:r>
          </a:p>
          <a:p>
            <a:pPr marL="0" indent="0">
              <a:buNone/>
            </a:pPr>
            <a:r>
              <a:rPr lang="en-US" dirty="0">
                <a:latin typeface="Sylfaen" panose="010A0502050306030303" pitchFamily="18" charset="0"/>
              </a:rPr>
              <a:t>(including the parity bit). </a:t>
            </a:r>
          </a:p>
          <a:p>
            <a:pPr marL="0" indent="0">
              <a:buNone/>
            </a:pPr>
            <a:r>
              <a:rPr lang="en-US" dirty="0">
                <a:latin typeface="Sylfaen" panose="010A0502050306030303" pitchFamily="18" charset="0"/>
              </a:rPr>
              <a:t>In (b), P is chosen so that the sum of all 1s is even </a:t>
            </a:r>
          </a:p>
          <a:p>
            <a:pPr marL="0" indent="0">
              <a:buNone/>
            </a:pPr>
            <a:r>
              <a:rPr lang="en-US" dirty="0">
                <a:latin typeface="Sylfaen" panose="010A0502050306030303" pitchFamily="18" charset="0"/>
              </a:rPr>
              <a:t>(including the parity bit)</a:t>
            </a:r>
            <a:endParaRPr lang="en-IN" dirty="0">
              <a:latin typeface="Sylfaen" panose="010A0502050306030303" pitchFamily="18" charset="0"/>
            </a:endParaRPr>
          </a:p>
        </p:txBody>
      </p:sp>
    </p:spTree>
    <p:extLst>
      <p:ext uri="{BB962C8B-B14F-4D97-AF65-F5344CB8AC3E}">
        <p14:creationId xmlns:p14="http://schemas.microsoft.com/office/powerpoint/2010/main" val="2646693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79</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 name="Content Placeholder 3">
            <a:extLst>
              <a:ext uri="{FF2B5EF4-FFF2-40B4-BE49-F238E27FC236}">
                <a16:creationId xmlns:a16="http://schemas.microsoft.com/office/drawing/2014/main" id="{D6E3483B-879F-F723-4124-035F18E11CBA}"/>
              </a:ext>
            </a:extLst>
          </p:cNvPr>
          <p:cNvPicPr>
            <a:picLocks noGrp="1" noChangeAspect="1"/>
          </p:cNvPicPr>
          <p:nvPr>
            <p:ph idx="1"/>
          </p:nvPr>
        </p:nvPicPr>
        <p:blipFill>
          <a:blip r:embed="rId3"/>
          <a:stretch>
            <a:fillRect/>
          </a:stretch>
        </p:blipFill>
        <p:spPr>
          <a:xfrm>
            <a:off x="609600" y="1295400"/>
            <a:ext cx="9220200" cy="5105400"/>
          </a:xfrm>
        </p:spPr>
      </p:pic>
    </p:spTree>
    <p:extLst>
      <p:ext uri="{BB962C8B-B14F-4D97-AF65-F5344CB8AC3E}">
        <p14:creationId xmlns:p14="http://schemas.microsoft.com/office/powerpoint/2010/main" val="338455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a:bodyPr>
          <a:lstStyle/>
          <a:p>
            <a:pPr algn="just"/>
            <a:r>
              <a:rPr lang="en-US" dirty="0"/>
              <a:t>There are basic four types of number systems.</a:t>
            </a:r>
          </a:p>
          <a:p>
            <a:pPr algn="just"/>
            <a:endParaRPr lang="en-US" dirty="0"/>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8</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EBE935B-B4CD-470C-921D-776222A4F358}"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Various Number Systems</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7171" name="Picture 3" descr="I:\FDLC\Images\NS.jpg"/>
          <p:cNvPicPr>
            <a:picLocks noChangeAspect="1" noChangeArrowheads="1"/>
          </p:cNvPicPr>
          <p:nvPr/>
        </p:nvPicPr>
        <p:blipFill>
          <a:blip r:embed="rId3"/>
          <a:srcRect/>
          <a:stretch>
            <a:fillRect/>
          </a:stretch>
        </p:blipFill>
        <p:spPr bwMode="auto">
          <a:xfrm>
            <a:off x="1219200" y="2438400"/>
            <a:ext cx="8229600" cy="39624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80</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Parity Check Error Detection Scheme</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a:bodyPr>
          <a:lstStyle/>
          <a:p>
            <a:pPr marL="0" indent="0">
              <a:buNone/>
            </a:pPr>
            <a:r>
              <a:rPr lang="en-US" dirty="0">
                <a:latin typeface="Sylfaen" panose="010A0502050306030303" pitchFamily="18" charset="0"/>
              </a:rPr>
              <a:t>Through this scheme one extra bit is added to the four bits of information. This is one bit error detections scheme using horizontal parity</a:t>
            </a:r>
          </a:p>
          <a:p>
            <a:pPr marL="0" indent="0">
              <a:buNone/>
            </a:pPr>
            <a:endParaRPr lang="en-IN" dirty="0">
              <a:latin typeface="Sylfaen" panose="010A0502050306030303" pitchFamily="18" charset="0"/>
            </a:endParaRPr>
          </a:p>
        </p:txBody>
      </p:sp>
      <p:pic>
        <p:nvPicPr>
          <p:cNvPr id="4" name="Picture 3">
            <a:extLst>
              <a:ext uri="{FF2B5EF4-FFF2-40B4-BE49-F238E27FC236}">
                <a16:creationId xmlns:a16="http://schemas.microsoft.com/office/drawing/2014/main" id="{68E3C831-D25A-68E4-4491-F9DCA487CD57}"/>
              </a:ext>
            </a:extLst>
          </p:cNvPr>
          <p:cNvPicPr>
            <a:picLocks noChangeAspect="1"/>
          </p:cNvPicPr>
          <p:nvPr/>
        </p:nvPicPr>
        <p:blipFill>
          <a:blip r:embed="rId3"/>
          <a:stretch>
            <a:fillRect/>
          </a:stretch>
        </p:blipFill>
        <p:spPr>
          <a:xfrm>
            <a:off x="1219200" y="3124200"/>
            <a:ext cx="9601200" cy="3410375"/>
          </a:xfrm>
          <a:prstGeom prst="rect">
            <a:avLst/>
          </a:prstGeom>
        </p:spPr>
      </p:pic>
    </p:spTree>
    <p:extLst>
      <p:ext uri="{BB962C8B-B14F-4D97-AF65-F5344CB8AC3E}">
        <p14:creationId xmlns:p14="http://schemas.microsoft.com/office/powerpoint/2010/main" val="367169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81</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US" dirty="0">
                <a:latin typeface="Sylfaen" panose="010A0502050306030303" pitchFamily="18" charset="0"/>
              </a:rPr>
              <a:t>Parity Check Error Detection Scheme</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a:bodyPr>
          <a:lstStyle/>
          <a:p>
            <a:pPr marL="0" indent="0" algn="just">
              <a:buNone/>
            </a:pPr>
            <a:r>
              <a:rPr lang="en-IN" dirty="0">
                <a:latin typeface="Sylfaen" panose="010A0502050306030303" pitchFamily="18" charset="0"/>
              </a:rPr>
              <a:t>Drawback</a:t>
            </a:r>
          </a:p>
          <a:p>
            <a:pPr marL="0" indent="0" algn="just">
              <a:buNone/>
            </a:pPr>
            <a:r>
              <a:rPr lang="en-US" dirty="0">
                <a:latin typeface="Sylfaen" panose="010A0502050306030303" pitchFamily="18" charset="0"/>
              </a:rPr>
              <a:t>If Tx and Rx parity are not identical then Rx informs Tx to transmit to same message again. However, if the received message has two bit error then the parity error cannot be detected. </a:t>
            </a:r>
          </a:p>
          <a:p>
            <a:pPr marL="0" indent="0" algn="just">
              <a:buNone/>
            </a:pPr>
            <a:r>
              <a:rPr lang="en-US" dirty="0">
                <a:latin typeface="Sylfaen" panose="010A0502050306030303" pitchFamily="18" charset="0"/>
              </a:rPr>
              <a:t>So, multiple errors cannot be detected. The immunity of digital system is greater than analog system, hence, the probability of error is small that is of 10 power minus 6. This particular method is effectively used and thus is used in the memory testing in computer.</a:t>
            </a:r>
            <a:endParaRPr lang="en-IN" dirty="0">
              <a:latin typeface="Sylfaen" panose="010A0502050306030303" pitchFamily="18" charset="0"/>
            </a:endParaRPr>
          </a:p>
        </p:txBody>
      </p:sp>
    </p:spTree>
    <p:extLst>
      <p:ext uri="{BB962C8B-B14F-4D97-AF65-F5344CB8AC3E}">
        <p14:creationId xmlns:p14="http://schemas.microsoft.com/office/powerpoint/2010/main" val="1862648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82</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pPr marL="0" indent="0">
              <a:buNone/>
            </a:pPr>
            <a:r>
              <a:rPr lang="en-IN" dirty="0">
                <a:solidFill>
                  <a:srgbClr val="FF0000"/>
                </a:solidFill>
                <a:latin typeface="Sylfaen" panose="010A0502050306030303" pitchFamily="18" charset="0"/>
              </a:rPr>
              <a:t>Block Parity</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a:xfrm>
            <a:off x="626882" y="1243753"/>
            <a:ext cx="12344400" cy="4827694"/>
          </a:xfrm>
        </p:spPr>
        <p:txBody>
          <a:bodyPr>
            <a:normAutofit/>
          </a:bodyPr>
          <a:lstStyle/>
          <a:p>
            <a:pPr marL="0" indent="0" algn="just">
              <a:buNone/>
            </a:pPr>
            <a:r>
              <a:rPr lang="en-US" dirty="0">
                <a:latin typeface="Sylfaen" panose="010A0502050306030303" pitchFamily="18" charset="0"/>
              </a:rPr>
              <a:t>This uses horizontal and vertical parity and can detect error as well as select bit error. </a:t>
            </a:r>
          </a:p>
          <a:p>
            <a:pPr marL="0" indent="0" algn="just">
              <a:buNone/>
            </a:pPr>
            <a:r>
              <a:rPr lang="en-US" dirty="0">
                <a:latin typeface="Sylfaen" panose="010A0502050306030303" pitchFamily="18" charset="0"/>
              </a:rPr>
              <a:t>In BPED (Block Parity Error Detection) and CC (Correction Code) these messages are transmitted as a matrix of rows and columns, and to each row and column one extra bit is added so, that all the rows and columns must have either even parity </a:t>
            </a:r>
            <a:r>
              <a:rPr lang="en-IN" dirty="0">
                <a:latin typeface="Sylfaen" panose="010A0502050306030303" pitchFamily="18" charset="0"/>
              </a:rPr>
              <a:t>or odd parity</a:t>
            </a:r>
          </a:p>
          <a:p>
            <a:pPr marL="0" indent="0" algn="just">
              <a:buNone/>
            </a:pPr>
            <a:endParaRPr lang="en-IN" dirty="0">
              <a:latin typeface="Sylfaen" panose="010A0502050306030303" pitchFamily="18" charset="0"/>
            </a:endParaRPr>
          </a:p>
        </p:txBody>
      </p:sp>
      <p:sp>
        <p:nvSpPr>
          <p:cNvPr id="3" name="Rectangle 1">
            <a:extLst>
              <a:ext uri="{FF2B5EF4-FFF2-40B4-BE49-F238E27FC236}">
                <a16:creationId xmlns:a16="http://schemas.microsoft.com/office/drawing/2014/main" id="{711DE0C5-20E4-9E8A-3FE5-80FEBC2B7047}"/>
              </a:ext>
            </a:extLst>
          </p:cNvPr>
          <p:cNvSpPr>
            <a:spLocks noChangeArrowheads="1"/>
          </p:cNvSpPr>
          <p:nvPr/>
        </p:nvSpPr>
        <p:spPr bwMode="auto">
          <a:xfrm>
            <a:off x="0" y="0"/>
            <a:ext cx="1371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Georgia" panose="02040502050405020303" pitchFamily="18" charset="0"/>
              </a:rPr>
              <a:t>When several binary words are transmitted and received at a time, then such information is regarded as a block of data, having rows and columns. For example, let us consider four eight-bit words, which are to be transmitted, forms a 4 x 8 block. Parity bits are assigned to both rows and columns.</a:t>
            </a: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Georgia" panose="02040502050405020303"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1705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83</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pPr marL="0" indent="0">
              <a:buNone/>
            </a:pPr>
            <a:r>
              <a:rPr lang="en-IN" dirty="0">
                <a:solidFill>
                  <a:srgbClr val="FF0000"/>
                </a:solidFill>
                <a:latin typeface="Sylfaen" panose="010A0502050306030303" pitchFamily="18" charset="0"/>
              </a:rPr>
              <a:t>Block Parity</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3" name="Rectangle 1">
            <a:extLst>
              <a:ext uri="{FF2B5EF4-FFF2-40B4-BE49-F238E27FC236}">
                <a16:creationId xmlns:a16="http://schemas.microsoft.com/office/drawing/2014/main" id="{711DE0C5-20E4-9E8A-3FE5-80FEBC2B7047}"/>
              </a:ext>
            </a:extLst>
          </p:cNvPr>
          <p:cNvSpPr>
            <a:spLocks noChangeArrowheads="1"/>
          </p:cNvSpPr>
          <p:nvPr/>
        </p:nvSpPr>
        <p:spPr bwMode="auto">
          <a:xfrm>
            <a:off x="0" y="0"/>
            <a:ext cx="1371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Georgia" panose="02040502050405020303" pitchFamily="18" charset="0"/>
              </a:rPr>
              <a:t>When several binary words are transmitted and received at a time, then such information is regarded as a block of data, having rows and columns. For example, let us consider four eight-bit words, which are to be transmitted, forms a 4 x 8 block. Parity bits are assigned to both rows and columns.</a:t>
            </a: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Georgia" panose="02040502050405020303"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BE3F4ACE-50D7-54D1-2F23-71930ECD36CD}"/>
              </a:ext>
            </a:extLst>
          </p:cNvPr>
          <p:cNvSpPr>
            <a:spLocks noGrp="1" noChangeArrowheads="1"/>
          </p:cNvSpPr>
          <p:nvPr>
            <p:ph idx="1"/>
          </p:nvPr>
        </p:nvSpPr>
        <p:spPr bwMode="auto">
          <a:xfrm>
            <a:off x="457200" y="1252284"/>
            <a:ext cx="12573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B050"/>
                </a:solidFill>
                <a:effectLst/>
                <a:latin typeface="Sylfaen" panose="010A0502050306030303" pitchFamily="18" charset="0"/>
              </a:rPr>
              <a:t>Case-1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ylfaen" panose="010A0502050306030303" pitchFamily="18" charset="0"/>
              </a:rPr>
              <a:t>When several binary words are transmitted and received at a time, then such information is regarded as a block of data, having rows and columns.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ylfaen" panose="010A0502050306030303" pitchFamily="18" charset="0"/>
              </a:rPr>
              <a:t>For example, let us consider four eight-bit words, which are to be transmitted, forms a 4 x 8 block. Parity bits are assigned to both rows and columns.</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rgbClr val="000000"/>
                </a:solidFill>
                <a:effectLst/>
                <a:latin typeface="Sylfaen" panose="010A0502050306030303" pitchFamily="18" charset="0"/>
              </a:rPr>
            </a:br>
            <a:endParaRPr kumimoji="0" lang="en-US" altLang="en-US" sz="4000" b="0" i="0" u="none" strike="noStrike" cap="none" normalizeH="0" baseline="0" dirty="0">
              <a:ln>
                <a:noFill/>
              </a:ln>
              <a:solidFill>
                <a:schemeClr val="tx1"/>
              </a:solidFill>
              <a:effectLst/>
              <a:latin typeface="Sylfaen" panose="010A0502050306030303" pitchFamily="18" charset="0"/>
            </a:endParaRPr>
          </a:p>
        </p:txBody>
      </p:sp>
    </p:spTree>
    <p:extLst>
      <p:ext uri="{BB962C8B-B14F-4D97-AF65-F5344CB8AC3E}">
        <p14:creationId xmlns:p14="http://schemas.microsoft.com/office/powerpoint/2010/main" val="2988171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84</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fontScale="90000"/>
          </a:bodyPr>
          <a:lstStyle/>
          <a:p>
            <a:r>
              <a:rPr lang="en-US" dirty="0">
                <a:latin typeface="Sylfaen" panose="010A0502050306030303" pitchFamily="18" charset="0"/>
              </a:rPr>
              <a:t>This scheme is briefly represented in the following</a:t>
            </a:r>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15" name="Content Placeholder 14">
            <a:extLst>
              <a:ext uri="{FF2B5EF4-FFF2-40B4-BE49-F238E27FC236}">
                <a16:creationId xmlns:a16="http://schemas.microsoft.com/office/drawing/2014/main" id="{AE6ADA69-A48E-98AC-AA5C-F19A1E88A2BD}"/>
              </a:ext>
            </a:extLst>
          </p:cNvPr>
          <p:cNvSpPr>
            <a:spLocks noGrp="1"/>
          </p:cNvSpPr>
          <p:nvPr>
            <p:ph idx="1"/>
          </p:nvPr>
        </p:nvSpPr>
        <p:spPr/>
        <p:txBody>
          <a:bodyPr/>
          <a:lstStyle/>
          <a:p>
            <a:endParaRPr lang="en-IN" dirty="0"/>
          </a:p>
        </p:txBody>
      </p:sp>
      <p:pic>
        <p:nvPicPr>
          <p:cNvPr id="17" name="Picture 16">
            <a:extLst>
              <a:ext uri="{FF2B5EF4-FFF2-40B4-BE49-F238E27FC236}">
                <a16:creationId xmlns:a16="http://schemas.microsoft.com/office/drawing/2014/main" id="{518813C2-F27D-AD51-2785-92864D0F256D}"/>
              </a:ext>
            </a:extLst>
          </p:cNvPr>
          <p:cNvPicPr>
            <a:picLocks noChangeAspect="1"/>
          </p:cNvPicPr>
          <p:nvPr/>
        </p:nvPicPr>
        <p:blipFill>
          <a:blip r:embed="rId3"/>
          <a:stretch>
            <a:fillRect/>
          </a:stretch>
        </p:blipFill>
        <p:spPr>
          <a:xfrm>
            <a:off x="381000" y="1512146"/>
            <a:ext cx="12115800" cy="4827693"/>
          </a:xfrm>
          <a:prstGeom prst="rect">
            <a:avLst/>
          </a:prstGeom>
        </p:spPr>
      </p:pic>
    </p:spTree>
    <p:extLst>
      <p:ext uri="{BB962C8B-B14F-4D97-AF65-F5344CB8AC3E}">
        <p14:creationId xmlns:p14="http://schemas.microsoft.com/office/powerpoint/2010/main" val="36672217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85</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a:bodyPr>
          <a:lstStyle/>
          <a:p>
            <a:pPr algn="just"/>
            <a:r>
              <a:rPr lang="en-US" b="0" i="0" dirty="0">
                <a:solidFill>
                  <a:srgbClr val="000000"/>
                </a:solidFill>
                <a:effectLst/>
                <a:latin typeface="Georgia" panose="02040502050405020303" pitchFamily="18" charset="0"/>
              </a:rPr>
              <a:t>As shown above, even parity is given to each eight-bit word and for each column. In this case, the parity bit is called block parity. The block of data is transmitted from the transmitter side.</a:t>
            </a:r>
          </a:p>
          <a:p>
            <a:pPr algn="just"/>
            <a:r>
              <a:rPr lang="en-US" b="0" i="0" dirty="0">
                <a:solidFill>
                  <a:srgbClr val="000000"/>
                </a:solidFill>
                <a:effectLst/>
                <a:latin typeface="Georgia" panose="02040502050405020303" pitchFamily="18" charset="0"/>
              </a:rPr>
              <a:t>Upon analyzing the received block of data(b), the first row has no error as the even parity is maintained. </a:t>
            </a:r>
            <a:r>
              <a:rPr lang="en-US" b="1" i="0" dirty="0">
                <a:solidFill>
                  <a:srgbClr val="000000"/>
                </a:solidFill>
                <a:effectLst/>
                <a:latin typeface="Georgia" panose="02040502050405020303" pitchFamily="18" charset="0"/>
              </a:rPr>
              <a:t>In the second row, the even parity is changed to odd parity. So there is an error in the 2</a:t>
            </a:r>
            <a:r>
              <a:rPr lang="en-US" b="1" i="0" baseline="30000" dirty="0">
                <a:solidFill>
                  <a:srgbClr val="000000"/>
                </a:solidFill>
                <a:effectLst/>
                <a:latin typeface="Georgia" panose="02040502050405020303" pitchFamily="18" charset="0"/>
              </a:rPr>
              <a:t>nd</a:t>
            </a:r>
            <a:r>
              <a:rPr lang="en-US" b="1" i="0" dirty="0">
                <a:solidFill>
                  <a:srgbClr val="000000"/>
                </a:solidFill>
                <a:effectLst/>
                <a:latin typeface="Georgia" panose="02040502050405020303" pitchFamily="18" charset="0"/>
              </a:rPr>
              <a:t> row.</a:t>
            </a:r>
            <a:r>
              <a:rPr lang="en-US" b="0" i="0" dirty="0">
                <a:solidFill>
                  <a:srgbClr val="000000"/>
                </a:solidFill>
                <a:effectLst/>
                <a:latin typeface="Georgia" panose="02040502050405020303" pitchFamily="18" charset="0"/>
              </a:rPr>
              <a:t> Even parity is maintained in the third and fourth row and thus, there is no error.</a:t>
            </a:r>
          </a:p>
          <a:p>
            <a:pPr marL="0" indent="0">
              <a:buNone/>
            </a:pPr>
            <a:endParaRPr lang="en-IN" dirty="0"/>
          </a:p>
        </p:txBody>
      </p:sp>
    </p:spTree>
    <p:extLst>
      <p:ext uri="{BB962C8B-B14F-4D97-AF65-F5344CB8AC3E}">
        <p14:creationId xmlns:p14="http://schemas.microsoft.com/office/powerpoint/2010/main" val="2189845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86</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fontScale="92500"/>
          </a:bodyPr>
          <a:lstStyle/>
          <a:p>
            <a:pPr algn="just"/>
            <a:r>
              <a:rPr lang="en-US" b="0" i="0" dirty="0">
                <a:solidFill>
                  <a:srgbClr val="000000"/>
                </a:solidFill>
                <a:effectLst/>
                <a:latin typeface="Georgia" panose="02040502050405020303" pitchFamily="18" charset="0"/>
              </a:rPr>
              <a:t>To find out the error bit in the second row, let’s check the column-wise parity. If you do so, </a:t>
            </a:r>
            <a:r>
              <a:rPr lang="en-US" b="1" i="0" dirty="0">
                <a:solidFill>
                  <a:srgbClr val="000000"/>
                </a:solidFill>
                <a:effectLst/>
                <a:latin typeface="Georgia" panose="02040502050405020303" pitchFamily="18" charset="0"/>
              </a:rPr>
              <a:t>in the 2</a:t>
            </a:r>
            <a:r>
              <a:rPr lang="en-US" b="1" i="0" baseline="30000" dirty="0">
                <a:solidFill>
                  <a:srgbClr val="000000"/>
                </a:solidFill>
                <a:effectLst/>
                <a:latin typeface="Georgia" panose="02040502050405020303" pitchFamily="18" charset="0"/>
              </a:rPr>
              <a:t>nd</a:t>
            </a:r>
            <a:r>
              <a:rPr lang="en-US" b="1" i="0" dirty="0">
                <a:solidFill>
                  <a:srgbClr val="000000"/>
                </a:solidFill>
                <a:effectLst/>
                <a:latin typeface="Georgia" panose="02040502050405020303" pitchFamily="18" charset="0"/>
              </a:rPr>
              <a:t> column, you can notice the even parity is changed to odd parity. So there is an error in the second column.</a:t>
            </a:r>
            <a:r>
              <a:rPr lang="en-US" b="0" i="0" dirty="0">
                <a:solidFill>
                  <a:srgbClr val="000000"/>
                </a:solidFill>
                <a:effectLst/>
                <a:latin typeface="Georgia" panose="02040502050405020303" pitchFamily="18" charset="0"/>
              </a:rPr>
              <a:t> In all other columns, there is no change in the even parity and hence no error in other columns.</a:t>
            </a:r>
          </a:p>
          <a:p>
            <a:pPr algn="just"/>
            <a:r>
              <a:rPr lang="en-US" b="0" i="0" dirty="0">
                <a:solidFill>
                  <a:srgbClr val="FF0000"/>
                </a:solidFill>
                <a:effectLst/>
                <a:latin typeface="Georgia" panose="02040502050405020303" pitchFamily="18" charset="0"/>
              </a:rPr>
              <a:t>The bit, which is at the intersection of the 2</a:t>
            </a:r>
            <a:r>
              <a:rPr lang="en-US" b="0" i="0" baseline="30000" dirty="0">
                <a:solidFill>
                  <a:srgbClr val="FF0000"/>
                </a:solidFill>
                <a:effectLst/>
                <a:latin typeface="Georgia" panose="02040502050405020303" pitchFamily="18" charset="0"/>
              </a:rPr>
              <a:t>nd</a:t>
            </a:r>
            <a:r>
              <a:rPr lang="en-US" b="0" i="0" dirty="0">
                <a:solidFill>
                  <a:srgbClr val="FF0000"/>
                </a:solidFill>
                <a:effectLst/>
                <a:latin typeface="Georgia" panose="02040502050405020303" pitchFamily="18" charset="0"/>
              </a:rPr>
              <a:t> row and 2</a:t>
            </a:r>
            <a:r>
              <a:rPr lang="en-US" b="0" i="0" baseline="30000" dirty="0">
                <a:solidFill>
                  <a:srgbClr val="FF0000"/>
                </a:solidFill>
                <a:effectLst/>
                <a:latin typeface="Georgia" panose="02040502050405020303" pitchFamily="18" charset="0"/>
              </a:rPr>
              <a:t>nd</a:t>
            </a:r>
            <a:r>
              <a:rPr lang="en-US" b="0" i="0" dirty="0">
                <a:solidFill>
                  <a:srgbClr val="FF0000"/>
                </a:solidFill>
                <a:effectLst/>
                <a:latin typeface="Georgia" panose="02040502050405020303" pitchFamily="18" charset="0"/>
              </a:rPr>
              <a:t> column is an error bit. </a:t>
            </a:r>
            <a:r>
              <a:rPr lang="en-US" b="0" i="0" dirty="0">
                <a:solidFill>
                  <a:srgbClr val="000000"/>
                </a:solidFill>
                <a:effectLst/>
                <a:latin typeface="Georgia" panose="02040502050405020303" pitchFamily="18" charset="0"/>
              </a:rPr>
              <a:t>In the above illustration, the error bit is marked in red color. Since the detected error is a single bit, we can change the bit 0 to 1. </a:t>
            </a:r>
            <a:r>
              <a:rPr lang="en-US" b="0" i="0" dirty="0">
                <a:solidFill>
                  <a:srgbClr val="00B050"/>
                </a:solidFill>
                <a:effectLst/>
                <a:latin typeface="Georgia" panose="02040502050405020303" pitchFamily="18" charset="0"/>
              </a:rPr>
              <a:t>Thus in block parity, detection and correction of an error are possible with the parity codes</a:t>
            </a:r>
            <a:r>
              <a:rPr lang="en-US" b="0" i="0" dirty="0">
                <a:solidFill>
                  <a:srgbClr val="000000"/>
                </a:solidFill>
                <a:effectLst/>
                <a:latin typeface="Georgia" panose="02040502050405020303" pitchFamily="18" charset="0"/>
              </a:rPr>
              <a:t>.</a:t>
            </a:r>
          </a:p>
          <a:p>
            <a:pPr marL="0" indent="0">
              <a:buNone/>
            </a:pPr>
            <a:endParaRPr lang="en-IN" dirty="0"/>
          </a:p>
        </p:txBody>
      </p:sp>
    </p:spTree>
    <p:extLst>
      <p:ext uri="{BB962C8B-B14F-4D97-AF65-F5344CB8AC3E}">
        <p14:creationId xmlns:p14="http://schemas.microsoft.com/office/powerpoint/2010/main" val="2602293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87</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r>
              <a:rPr lang="en-IN" dirty="0">
                <a:latin typeface="Sylfaen" panose="010A0502050306030303" pitchFamily="18" charset="0"/>
              </a:rPr>
              <a:t>Case-2</a:t>
            </a: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a:bodyPr>
          <a:lstStyle/>
          <a:p>
            <a:pPr marL="0" indent="0">
              <a:buNone/>
            </a:pPr>
            <a:r>
              <a:rPr lang="en-US" b="0" i="0" dirty="0">
                <a:solidFill>
                  <a:srgbClr val="000000"/>
                </a:solidFill>
                <a:effectLst/>
                <a:latin typeface="Georgia" panose="02040502050405020303" pitchFamily="18" charset="0"/>
              </a:rPr>
              <a:t>Now, take a look at the following received message.</a:t>
            </a:r>
            <a:endParaRPr lang="en-IN" dirty="0"/>
          </a:p>
        </p:txBody>
      </p:sp>
      <p:pic>
        <p:nvPicPr>
          <p:cNvPr id="4" name="Picture 3">
            <a:extLst>
              <a:ext uri="{FF2B5EF4-FFF2-40B4-BE49-F238E27FC236}">
                <a16:creationId xmlns:a16="http://schemas.microsoft.com/office/drawing/2014/main" id="{3C25EB17-CF0A-F80F-CE46-EAF9F3D5E97B}"/>
              </a:ext>
            </a:extLst>
          </p:cNvPr>
          <p:cNvPicPr>
            <a:picLocks noChangeAspect="1"/>
          </p:cNvPicPr>
          <p:nvPr/>
        </p:nvPicPr>
        <p:blipFill>
          <a:blip r:embed="rId3"/>
          <a:stretch>
            <a:fillRect/>
          </a:stretch>
        </p:blipFill>
        <p:spPr>
          <a:xfrm>
            <a:off x="990600" y="2330382"/>
            <a:ext cx="10744199" cy="4204194"/>
          </a:xfrm>
          <a:prstGeom prst="rect">
            <a:avLst/>
          </a:prstGeom>
        </p:spPr>
      </p:pic>
    </p:spTree>
    <p:extLst>
      <p:ext uri="{BB962C8B-B14F-4D97-AF65-F5344CB8AC3E}">
        <p14:creationId xmlns:p14="http://schemas.microsoft.com/office/powerpoint/2010/main" val="4113889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88</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latin typeface="Sylfaen" panose="010A0502050306030303"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2" name="Content Placeholder 1">
            <a:extLst>
              <a:ext uri="{FF2B5EF4-FFF2-40B4-BE49-F238E27FC236}">
                <a16:creationId xmlns:a16="http://schemas.microsoft.com/office/drawing/2014/main" id="{70404C49-D845-791F-BB4A-6BFA1FE943A0}"/>
              </a:ext>
            </a:extLst>
          </p:cNvPr>
          <p:cNvSpPr>
            <a:spLocks noGrp="1"/>
          </p:cNvSpPr>
          <p:nvPr>
            <p:ph idx="1"/>
          </p:nvPr>
        </p:nvSpPr>
        <p:spPr/>
        <p:txBody>
          <a:bodyPr>
            <a:normAutofit/>
          </a:bodyPr>
          <a:lstStyle/>
          <a:p>
            <a:pPr algn="just"/>
            <a:r>
              <a:rPr lang="en-US" b="0" i="0" dirty="0">
                <a:solidFill>
                  <a:srgbClr val="000000"/>
                </a:solidFill>
                <a:effectLst/>
                <a:latin typeface="Georgia" panose="02040502050405020303" pitchFamily="18" charset="0"/>
              </a:rPr>
              <a:t>In the above figure, you can observe that there is no parity bit error for each row. But for the 1st and 2nd column the even parity is changed to odd parity, which is an error.</a:t>
            </a:r>
          </a:p>
          <a:p>
            <a:pPr algn="just"/>
            <a:r>
              <a:rPr lang="en-US" b="0" i="0" dirty="0">
                <a:solidFill>
                  <a:srgbClr val="00B050"/>
                </a:solidFill>
                <a:effectLst/>
                <a:latin typeface="Georgia" panose="02040502050405020303" pitchFamily="18" charset="0"/>
              </a:rPr>
              <a:t>Thus the error is seen in the 1st and 2nd column</a:t>
            </a:r>
            <a:r>
              <a:rPr lang="en-US" b="0" i="0" dirty="0">
                <a:solidFill>
                  <a:srgbClr val="000000"/>
                </a:solidFill>
                <a:effectLst/>
                <a:latin typeface="Georgia" panose="02040502050405020303" pitchFamily="18" charset="0"/>
              </a:rPr>
              <a:t>. In this case, it is possible only to detect the error. </a:t>
            </a:r>
            <a:r>
              <a:rPr lang="en-US" b="0" i="0" dirty="0">
                <a:solidFill>
                  <a:srgbClr val="FF0000"/>
                </a:solidFill>
                <a:effectLst/>
                <a:latin typeface="Georgia" panose="02040502050405020303" pitchFamily="18" charset="0"/>
              </a:rPr>
              <a:t>It is not possible to correct the error </a:t>
            </a:r>
            <a:r>
              <a:rPr lang="en-US" b="0" i="0" dirty="0">
                <a:solidFill>
                  <a:srgbClr val="000000"/>
                </a:solidFill>
                <a:effectLst/>
                <a:latin typeface="Georgia" panose="02040502050405020303" pitchFamily="18" charset="0"/>
              </a:rPr>
              <a:t>as there is no information revealing the row where the errors occurred.</a:t>
            </a:r>
          </a:p>
          <a:p>
            <a:pPr marL="0" indent="0">
              <a:buNone/>
            </a:pPr>
            <a:endParaRPr lang="en-IN" dirty="0"/>
          </a:p>
        </p:txBody>
      </p:sp>
    </p:spTree>
    <p:extLst>
      <p:ext uri="{BB962C8B-B14F-4D97-AF65-F5344CB8AC3E}">
        <p14:creationId xmlns:p14="http://schemas.microsoft.com/office/powerpoint/2010/main" val="3432183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2C67-E911-0D26-A55E-69F7295793D3}"/>
              </a:ext>
            </a:extLst>
          </p:cNvPr>
          <p:cNvSpPr>
            <a:spLocks noGrp="1"/>
          </p:cNvSpPr>
          <p:nvPr>
            <p:ph type="title"/>
          </p:nvPr>
        </p:nvSpPr>
        <p:spPr/>
        <p:txBody>
          <a:bodyPr/>
          <a:lstStyle/>
          <a:p>
            <a:r>
              <a:rPr lang="en-US" dirty="0">
                <a:latin typeface="Sylfaen" panose="010A0502050306030303" pitchFamily="18" charset="0"/>
              </a:rPr>
              <a:t>Check Sums</a:t>
            </a:r>
            <a:endParaRPr lang="en-IN" dirty="0"/>
          </a:p>
        </p:txBody>
      </p:sp>
      <p:sp>
        <p:nvSpPr>
          <p:cNvPr id="3" name="Content Placeholder 2">
            <a:extLst>
              <a:ext uri="{FF2B5EF4-FFF2-40B4-BE49-F238E27FC236}">
                <a16:creationId xmlns:a16="http://schemas.microsoft.com/office/drawing/2014/main" id="{E71806C5-BB2B-C8F0-66C1-DD04FF95CB3E}"/>
              </a:ext>
            </a:extLst>
          </p:cNvPr>
          <p:cNvSpPr>
            <a:spLocks noGrp="1"/>
          </p:cNvSpPr>
          <p:nvPr>
            <p:ph idx="1"/>
          </p:nvPr>
        </p:nvSpPr>
        <p:spPr>
          <a:xfrm>
            <a:off x="685800" y="1512146"/>
            <a:ext cx="12344400" cy="5022429"/>
          </a:xfrm>
        </p:spPr>
        <p:txBody>
          <a:bodyPr>
            <a:normAutofit fontScale="85000" lnSpcReduction="10000"/>
          </a:bodyPr>
          <a:lstStyle/>
          <a:p>
            <a:pPr algn="just"/>
            <a:r>
              <a:rPr lang="en-US" dirty="0">
                <a:latin typeface="Sylfaen" panose="010A0502050306030303" pitchFamily="18" charset="0"/>
              </a:rPr>
              <a:t>Check Sums As we have discussed </a:t>
            </a:r>
            <a:r>
              <a:rPr lang="en-US" dirty="0" err="1">
                <a:latin typeface="Sylfaen" panose="010A0502050306030303" pitchFamily="18" charset="0"/>
              </a:rPr>
              <a:t>aboves</a:t>
            </a:r>
            <a:r>
              <a:rPr lang="en-US" dirty="0">
                <a:latin typeface="Sylfaen" panose="010A0502050306030303" pitchFamily="18" charset="0"/>
              </a:rPr>
              <a:t> the parity bit technique fails for double errors, hence we use the Check Sums method in such case. Initially any word A 10010011 is transmitted; next another word B 01110110 is transmitted. </a:t>
            </a:r>
          </a:p>
          <a:p>
            <a:pPr algn="just"/>
            <a:r>
              <a:rPr lang="en-US" dirty="0">
                <a:latin typeface="Sylfaen" panose="010A0502050306030303" pitchFamily="18" charset="0"/>
              </a:rPr>
              <a:t>The binary digits in the two words are added and the sum obtained is retained in the transmitter. Then any other word C is transmitted and added to the previous sum retained in the transmitter and the new sum is now retained. </a:t>
            </a:r>
          </a:p>
          <a:p>
            <a:pPr algn="just"/>
            <a:r>
              <a:rPr lang="en-US" dirty="0">
                <a:latin typeface="Sylfaen" panose="010A0502050306030303" pitchFamily="18" charset="0"/>
              </a:rPr>
              <a:t>In a similar manner, each word is added to the previous sum already retained; after transmitting all the words, the final sum, which is called the Check Sum, is also transmitted. </a:t>
            </a:r>
          </a:p>
          <a:p>
            <a:pPr algn="just"/>
            <a:r>
              <a:rPr lang="en-US" dirty="0">
                <a:latin typeface="Sylfaen" panose="010A0502050306030303" pitchFamily="18" charset="0"/>
              </a:rPr>
              <a:t>The same operation is done at the receiving end and the fi </a:t>
            </a:r>
            <a:r>
              <a:rPr lang="en-US" dirty="0" err="1">
                <a:latin typeface="Sylfaen" panose="010A0502050306030303" pitchFamily="18" charset="0"/>
              </a:rPr>
              <a:t>nal</a:t>
            </a:r>
            <a:r>
              <a:rPr lang="en-US" dirty="0">
                <a:latin typeface="Sylfaen" panose="010A0502050306030303" pitchFamily="18" charset="0"/>
              </a:rPr>
              <a:t> sum, which has been obtained here, is being checked against the transmitted Check Sum. There is no error if the two sums are equal</a:t>
            </a:r>
            <a:endParaRPr lang="en-IN" dirty="0">
              <a:latin typeface="Sylfaen" panose="010A0502050306030303" pitchFamily="18" charset="0"/>
            </a:endParaRPr>
          </a:p>
        </p:txBody>
      </p:sp>
      <p:sp>
        <p:nvSpPr>
          <p:cNvPr id="4" name="Date Placeholder 3">
            <a:extLst>
              <a:ext uri="{FF2B5EF4-FFF2-40B4-BE49-F238E27FC236}">
                <a16:creationId xmlns:a16="http://schemas.microsoft.com/office/drawing/2014/main" id="{9CCCB237-1B06-7B5C-CDDD-A82D2F149EEE}"/>
              </a:ext>
            </a:extLst>
          </p:cNvPr>
          <p:cNvSpPr>
            <a:spLocks noGrp="1"/>
          </p:cNvSpPr>
          <p:nvPr>
            <p:ph type="dt" sz="half" idx="10"/>
          </p:nvPr>
        </p:nvSpPr>
        <p:spPr/>
        <p:txBody>
          <a:bodyPr/>
          <a:lstStyle/>
          <a:p>
            <a:fld id="{50BCAB3B-CD91-47E6-ABF5-BACE7C560E26}" type="datetime3">
              <a:rPr lang="en-US" smtClean="0"/>
              <a:t>21 September 2022</a:t>
            </a:fld>
            <a:endParaRPr lang="en-US"/>
          </a:p>
        </p:txBody>
      </p:sp>
      <p:sp>
        <p:nvSpPr>
          <p:cNvPr id="5" name="Footer Placeholder 4">
            <a:extLst>
              <a:ext uri="{FF2B5EF4-FFF2-40B4-BE49-F238E27FC236}">
                <a16:creationId xmlns:a16="http://schemas.microsoft.com/office/drawing/2014/main" id="{1DA186EC-D009-FC31-0302-5C2960E18EA0}"/>
              </a:ext>
            </a:extLst>
          </p:cNvPr>
          <p:cNvSpPr>
            <a:spLocks noGrp="1"/>
          </p:cNvSpPr>
          <p:nvPr>
            <p:ph type="ftr" sz="quarter" idx="11"/>
          </p:nvPr>
        </p:nvSpPr>
        <p:spPr/>
        <p:txBody>
          <a:bodyPr/>
          <a:lstStyle/>
          <a:p>
            <a:r>
              <a:rPr lang="en-US"/>
              <a:t>Department of EECE, GIT                    Course Code and Course Title: CSEN1051 DIGITAL LOGIC CIRCUITS</a:t>
            </a:r>
          </a:p>
        </p:txBody>
      </p:sp>
      <p:sp>
        <p:nvSpPr>
          <p:cNvPr id="6" name="Slide Number Placeholder 5">
            <a:extLst>
              <a:ext uri="{FF2B5EF4-FFF2-40B4-BE49-F238E27FC236}">
                <a16:creationId xmlns:a16="http://schemas.microsoft.com/office/drawing/2014/main" id="{3C1B156C-0D81-4D3A-C941-47D11648839A}"/>
              </a:ext>
            </a:extLst>
          </p:cNvPr>
          <p:cNvSpPr>
            <a:spLocks noGrp="1"/>
          </p:cNvSpPr>
          <p:nvPr>
            <p:ph type="sldNum" sz="quarter" idx="12"/>
          </p:nvPr>
        </p:nvSpPr>
        <p:spPr/>
        <p:txBody>
          <a:bodyPr/>
          <a:lstStyle/>
          <a:p>
            <a:fld id="{98F4A237-58DC-4CB8-A92A-C7FDFBDB682E}" type="slidenum">
              <a:rPr lang="en-US" smtClean="0"/>
              <a:pPr/>
              <a:t>89</a:t>
            </a:fld>
            <a:endParaRPr lang="en-US"/>
          </a:p>
        </p:txBody>
      </p:sp>
    </p:spTree>
    <p:extLst>
      <p:ext uri="{BB962C8B-B14F-4D97-AF65-F5344CB8AC3E}">
        <p14:creationId xmlns:p14="http://schemas.microsoft.com/office/powerpoint/2010/main" val="401742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5074918"/>
          </a:xfrm>
        </p:spPr>
        <p:txBody>
          <a:bodyPr>
            <a:normAutofit/>
          </a:bodyPr>
          <a:lstStyle/>
          <a:p>
            <a:pPr algn="just"/>
            <a:r>
              <a:rPr lang="en-US" dirty="0"/>
              <a:t>It consists of 0,1,2,3,4,5,6,7,8,9(10 digits). </a:t>
            </a:r>
          </a:p>
          <a:p>
            <a:pPr algn="just"/>
            <a:r>
              <a:rPr lang="en-US" dirty="0"/>
              <a:t>It is the oldest and most popular number system used in our day to day life. </a:t>
            </a:r>
          </a:p>
          <a:p>
            <a:pPr algn="just"/>
            <a:r>
              <a:rPr lang="en-US" dirty="0"/>
              <a:t>In the positional number system, each decimal digit is weighted relative to its position in the number.</a:t>
            </a:r>
          </a:p>
          <a:p>
            <a:pPr algn="just"/>
            <a:r>
              <a:rPr lang="en-US" dirty="0"/>
              <a:t> This means that each digit in the number is multiplied by 10 raised to a power corresponding to that digit’s position.</a:t>
            </a:r>
          </a:p>
          <a:p>
            <a:pPr algn="just"/>
            <a:r>
              <a:rPr lang="en-US" dirty="0"/>
              <a:t>Example:</a:t>
            </a:r>
          </a:p>
          <a:p>
            <a:pPr algn="just"/>
            <a:endParaRPr lang="en-US" dirty="0"/>
          </a:p>
          <a:p>
            <a:pPr algn="just"/>
            <a:endParaRPr lang="en-US" dirty="0"/>
          </a:p>
          <a:p>
            <a:pPr algn="just"/>
            <a:endParaRPr lang="en-US" dirty="0"/>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9</a:t>
            </a:fld>
            <a:endParaRPr lang="en-US"/>
          </a:p>
        </p:txBody>
      </p:sp>
      <p:sp>
        <p:nvSpPr>
          <p:cNvPr id="8" name="Footer Placeholder 7"/>
          <p:cNvSpPr>
            <a:spLocks noGrp="1"/>
          </p:cNvSpPr>
          <p:nvPr>
            <p:ph type="ftr" sz="quarter" idx="11"/>
          </p:nvPr>
        </p:nvSpPr>
        <p:spPr>
          <a:xfrm>
            <a:off x="2895600" y="6780108"/>
            <a:ext cx="92964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15C23648-6ADF-471B-9580-D8376D0344BF}" type="datetime3">
              <a:rPr lang="en-US" smtClean="0"/>
              <a:t>21 September 2022</a:t>
            </a:fld>
            <a:endParaRPr lang="en-US"/>
          </a:p>
        </p:txBody>
      </p:sp>
      <p:sp>
        <p:nvSpPr>
          <p:cNvPr id="12" name="Title 11"/>
          <p:cNvSpPr>
            <a:spLocks noGrp="1"/>
          </p:cNvSpPr>
          <p:nvPr>
            <p:ph type="title"/>
          </p:nvPr>
        </p:nvSpPr>
        <p:spPr>
          <a:xfrm>
            <a:off x="685800" y="292947"/>
            <a:ext cx="9906000" cy="1219200"/>
          </a:xfrm>
        </p:spPr>
        <p:txBody>
          <a:bodyPr>
            <a:normAutofit/>
          </a:bodyPr>
          <a:lstStyle/>
          <a:p>
            <a:r>
              <a:rPr lang="en-IN" dirty="0"/>
              <a:t>Decimal Number System</a:t>
            </a:r>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3074" name="Picture 2" descr="I:\FDLC\Images\JghQIQY.jpg"/>
          <p:cNvPicPr>
            <a:picLocks noChangeAspect="1" noChangeArrowheads="1"/>
          </p:cNvPicPr>
          <p:nvPr/>
        </p:nvPicPr>
        <p:blipFill>
          <a:blip r:embed="rId3"/>
          <a:srcRect/>
          <a:stretch>
            <a:fillRect/>
          </a:stretch>
        </p:blipFill>
        <p:spPr bwMode="auto">
          <a:xfrm>
            <a:off x="2895600" y="5715000"/>
            <a:ext cx="2952750" cy="981075"/>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9753600" cy="4572000"/>
          </a:xfrm>
        </p:spPr>
        <p:txBody>
          <a:bodyPr>
            <a:normAutofit/>
          </a:bodyPr>
          <a:lstStyle/>
          <a:p>
            <a:pPr>
              <a:buNone/>
            </a:pPr>
            <a:endParaRPr lang="en-US" dirty="0"/>
          </a:p>
        </p:txBody>
      </p:sp>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90</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 name="Picture 3">
            <a:extLst>
              <a:ext uri="{FF2B5EF4-FFF2-40B4-BE49-F238E27FC236}">
                <a16:creationId xmlns:a16="http://schemas.microsoft.com/office/drawing/2014/main" id="{2ECF5C18-4FD4-EC71-AB40-99BFCF95D9BB}"/>
              </a:ext>
            </a:extLst>
          </p:cNvPr>
          <p:cNvPicPr>
            <a:picLocks noChangeAspect="1"/>
          </p:cNvPicPr>
          <p:nvPr/>
        </p:nvPicPr>
        <p:blipFill>
          <a:blip r:embed="rId3"/>
          <a:stretch>
            <a:fillRect/>
          </a:stretch>
        </p:blipFill>
        <p:spPr>
          <a:xfrm>
            <a:off x="1051128" y="1369908"/>
            <a:ext cx="9753600" cy="4081659"/>
          </a:xfrm>
          <a:prstGeom prst="rect">
            <a:avLst/>
          </a:prstGeom>
        </p:spPr>
      </p:pic>
    </p:spTree>
    <p:extLst>
      <p:ext uri="{BB962C8B-B14F-4D97-AF65-F5344CB8AC3E}">
        <p14:creationId xmlns:p14="http://schemas.microsoft.com/office/powerpoint/2010/main" val="23802855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7C3EE4-6729-447A-A21B-4877A6315432}"/>
              </a:ext>
            </a:extLst>
          </p:cNvPr>
          <p:cNvPicPr>
            <a:picLocks noGrp="1" noChangeAspect="1"/>
          </p:cNvPicPr>
          <p:nvPr>
            <p:ph idx="1"/>
          </p:nvPr>
        </p:nvPicPr>
        <p:blipFill>
          <a:blip r:embed="rId2"/>
          <a:stretch>
            <a:fillRect/>
          </a:stretch>
        </p:blipFill>
        <p:spPr>
          <a:xfrm>
            <a:off x="1206276" y="1512147"/>
            <a:ext cx="8712648" cy="4736253"/>
          </a:xfrm>
        </p:spPr>
      </p:pic>
      <p:sp>
        <p:nvSpPr>
          <p:cNvPr id="6" name="TextBox 5"/>
          <p:cNvSpPr txBox="1"/>
          <p:nvPr/>
        </p:nvSpPr>
        <p:spPr>
          <a:xfrm>
            <a:off x="10363200" y="1828800"/>
            <a:ext cx="33528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91</a:t>
            </a:fld>
            <a:endParaRPr lang="en-US"/>
          </a:p>
        </p:txBody>
      </p:sp>
      <p:sp>
        <p:nvSpPr>
          <p:cNvPr id="8" name="Footer Placeholder 7"/>
          <p:cNvSpPr>
            <a:spLocks noGrp="1"/>
          </p:cNvSpPr>
          <p:nvPr>
            <p:ph type="ftr" sz="quarter" idx="11"/>
          </p:nvPr>
        </p:nvSpPr>
        <p:spPr>
          <a:xfrm>
            <a:off x="3124200" y="6781800"/>
            <a:ext cx="9220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3D43CAC6-A70B-4725-AD69-EDF607DA459B}" type="datetime3">
              <a:rPr lang="en-US" smtClean="0"/>
              <a:t>21 September 2022</a:t>
            </a:fld>
            <a:endParaRPr lang="en-US"/>
          </a:p>
        </p:txBody>
      </p:sp>
      <p:sp>
        <p:nvSpPr>
          <p:cNvPr id="12" name="Title 11"/>
          <p:cNvSpPr>
            <a:spLocks noGrp="1"/>
          </p:cNvSpPr>
          <p:nvPr>
            <p:ph type="title"/>
          </p:nvPr>
        </p:nvSpPr>
        <p:spPr>
          <a:xfrm>
            <a:off x="685800" y="292947"/>
            <a:ext cx="9525000" cy="1219200"/>
          </a:xfrm>
        </p:spPr>
        <p:txBody>
          <a:bodyPr>
            <a:normAutofit/>
          </a:bodyPr>
          <a:lstStyle/>
          <a:p>
            <a:endParaRPr lang="en-IN" dirty="0"/>
          </a:p>
        </p:txBody>
      </p:sp>
      <p:pic>
        <p:nvPicPr>
          <p:cNvPr id="14"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9726985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06882"/>
            <a:ext cx="9753600" cy="4827694"/>
          </a:xfrm>
        </p:spPr>
        <p:txBody>
          <a:bodyPr>
            <a:normAutofit lnSpcReduction="10000"/>
          </a:bodyPr>
          <a:lstStyle/>
          <a:p>
            <a:pPr>
              <a:buFont typeface="Wingdings" pitchFamily="2" charset="2"/>
              <a:buChar char="v"/>
            </a:pPr>
            <a:r>
              <a:rPr lang="en-US" dirty="0"/>
              <a:t>M. M. </a:t>
            </a:r>
            <a:r>
              <a:rPr lang="en-US" dirty="0" err="1"/>
              <a:t>Mano</a:t>
            </a:r>
            <a:r>
              <a:rPr lang="en-US" dirty="0"/>
              <a:t>, Digital Design, Prentice Hall </a:t>
            </a:r>
          </a:p>
          <a:p>
            <a:pPr>
              <a:buFont typeface="Wingdings" pitchFamily="2" charset="2"/>
              <a:buChar char="v"/>
            </a:pPr>
            <a:r>
              <a:rPr lang="en-US" dirty="0"/>
              <a:t>http://www.ied.edu.hk/has/phys/de/de-ba.htm </a:t>
            </a:r>
          </a:p>
          <a:p>
            <a:pPr>
              <a:buFont typeface="Wingdings" pitchFamily="2" charset="2"/>
              <a:buChar char="v"/>
            </a:pPr>
            <a:r>
              <a:rPr lang="en-US" dirty="0"/>
              <a:t>http://www.eelab.usyd.edu.au/digital_tutorial/ </a:t>
            </a:r>
          </a:p>
          <a:p>
            <a:pPr>
              <a:buFont typeface="Wingdings" pitchFamily="2" charset="2"/>
              <a:buChar char="v"/>
            </a:pPr>
            <a:r>
              <a:rPr lang="en-US" dirty="0"/>
              <a:t>http://cwx.prenhall.com/bookbind/pubbooks/mano2/chapter5/deluxe.html </a:t>
            </a:r>
          </a:p>
          <a:p>
            <a:pPr>
              <a:buFont typeface="Wingdings" pitchFamily="2" charset="2"/>
              <a:buChar char="v"/>
            </a:pPr>
            <a:r>
              <a:rPr lang="en-US" dirty="0"/>
              <a:t>http://www.eelab.usyd.edu.au/digital_tutorial/part3/ </a:t>
            </a:r>
          </a:p>
          <a:p>
            <a:pPr>
              <a:buFont typeface="Wingdings" pitchFamily="2" charset="2"/>
              <a:buChar char="v"/>
            </a:pPr>
            <a:r>
              <a:rPr lang="en-US" dirty="0"/>
              <a:t>http://wearcam.org/ece385/lectureflipflops/flipflops/ </a:t>
            </a:r>
          </a:p>
          <a:p>
            <a:pPr>
              <a:buFont typeface="Wingdings" pitchFamily="2" charset="2"/>
              <a:buChar char="v"/>
            </a:pPr>
            <a:r>
              <a:rPr lang="en-US" dirty="0"/>
              <a:t>http://users.ece.gatech.edu/~leehs/ECE2030/reading/mixed-logic.pdf</a:t>
            </a:r>
          </a:p>
        </p:txBody>
      </p:sp>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92</a:t>
            </a:fld>
            <a:endParaRPr lang="en-US"/>
          </a:p>
        </p:txBody>
      </p:sp>
      <p:sp>
        <p:nvSpPr>
          <p:cNvPr id="8" name="Footer Placeholder 7"/>
          <p:cNvSpPr>
            <a:spLocks noGrp="1"/>
          </p:cNvSpPr>
          <p:nvPr>
            <p:ph type="ftr" sz="quarter" idx="11"/>
          </p:nvPr>
        </p:nvSpPr>
        <p:spPr>
          <a:xfrm>
            <a:off x="3352800" y="6780108"/>
            <a:ext cx="88392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11CC3C9F-D2C7-40A7-B050-48A4F8C044F1}" type="datetime3">
              <a:rPr lang="en-US" smtClean="0"/>
              <a:t>21 September 2022</a:t>
            </a:fld>
            <a:endParaRPr lang="en-US"/>
          </a:p>
        </p:txBody>
      </p:sp>
      <p:sp>
        <p:nvSpPr>
          <p:cNvPr id="13" name="Title 12"/>
          <p:cNvSpPr>
            <a:spLocks noGrp="1"/>
          </p:cNvSpPr>
          <p:nvPr>
            <p:ph type="title"/>
          </p:nvPr>
        </p:nvSpPr>
        <p:spPr/>
        <p:txBody>
          <a:bodyPr/>
          <a:lstStyle/>
          <a:p>
            <a:r>
              <a:rPr lang="en-US" dirty="0"/>
              <a:t>References </a:t>
            </a:r>
            <a:endParaRPr lang="en-IN" dirty="0"/>
          </a:p>
        </p:txBody>
      </p:sp>
      <p:pic>
        <p:nvPicPr>
          <p:cNvPr id="14"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39400" y="1828800"/>
            <a:ext cx="3276600" cy="2031325"/>
          </a:xfrm>
          <a:prstGeom prst="rect">
            <a:avLst/>
          </a:prstGeom>
          <a:noFill/>
          <a:ln w="3175" cmpd="sng">
            <a:solidFill>
              <a:schemeClr val="tx1"/>
            </a:solidFill>
          </a:ln>
        </p:spPr>
        <p:txBody>
          <a:bodyPr wrap="square" rtlCol="0">
            <a:spAutoFit/>
          </a:bodyPr>
          <a:lstStyle/>
          <a:p>
            <a:pPr algn="ctr"/>
            <a:endParaRPr lang="en-US" dirty="0"/>
          </a:p>
          <a:p>
            <a:pPr algn="ctr"/>
            <a:endParaRPr lang="en-US" dirty="0"/>
          </a:p>
          <a:p>
            <a:pPr algn="ctr"/>
            <a:endParaRPr lang="en-US" dirty="0"/>
          </a:p>
          <a:p>
            <a:pPr algn="ctr"/>
            <a:r>
              <a:rPr lang="en-US" dirty="0"/>
              <a:t>Video Box Position</a:t>
            </a:r>
          </a:p>
          <a:p>
            <a:pPr algn="ctr"/>
            <a:endParaRPr lang="en-US" dirty="0"/>
          </a:p>
          <a:p>
            <a:pPr algn="ctr"/>
            <a:endParaRPr lang="en-US" dirty="0"/>
          </a:p>
          <a:p>
            <a:pPr algn="ctr"/>
            <a:r>
              <a:rPr lang="en-US" dirty="0"/>
              <a:t>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93</a:t>
            </a:fld>
            <a:endParaRPr lang="en-US"/>
          </a:p>
        </p:txBody>
      </p:sp>
      <p:sp>
        <p:nvSpPr>
          <p:cNvPr id="8" name="Footer Placeholder 7"/>
          <p:cNvSpPr>
            <a:spLocks noGrp="1"/>
          </p:cNvSpPr>
          <p:nvPr>
            <p:ph type="ftr" sz="quarter" idx="11"/>
          </p:nvPr>
        </p:nvSpPr>
        <p:spPr>
          <a:xfrm>
            <a:off x="2743200" y="6780108"/>
            <a:ext cx="9525000" cy="389467"/>
          </a:xfrm>
        </p:spPr>
        <p:txBody>
          <a:bodyPr/>
          <a:lstStyle/>
          <a:p>
            <a:r>
              <a:rPr lang="en-US"/>
              <a:t>Department of EECE, GIT                    Course Code and Course Title: CSEN1051 DIGITAL LOGIC CIRCUITS</a:t>
            </a:r>
            <a:endParaRPr lang="en-US" dirty="0"/>
          </a:p>
        </p:txBody>
      </p:sp>
      <p:sp>
        <p:nvSpPr>
          <p:cNvPr id="10" name="Date Placeholder 9"/>
          <p:cNvSpPr>
            <a:spLocks noGrp="1"/>
          </p:cNvSpPr>
          <p:nvPr>
            <p:ph type="dt" sz="half" idx="10"/>
          </p:nvPr>
        </p:nvSpPr>
        <p:spPr/>
        <p:txBody>
          <a:bodyPr/>
          <a:lstStyle/>
          <a:p>
            <a:fld id="{E0EC7446-4768-4803-B702-57705FAB2D6D}" type="datetime3">
              <a:rPr lang="en-US" smtClean="0"/>
              <a:t>21 September 2022</a:t>
            </a:fld>
            <a:endParaRPr lang="en-US"/>
          </a:p>
        </p:txBody>
      </p:sp>
      <p:sp>
        <p:nvSpPr>
          <p:cNvPr id="12" name="Content Placeholder 11"/>
          <p:cNvSpPr txBox="1">
            <a:spLocks noGrp="1"/>
          </p:cNvSpPr>
          <p:nvPr>
            <p:ph idx="1"/>
          </p:nvPr>
        </p:nvSpPr>
        <p:spPr>
          <a:xfrm>
            <a:off x="609600" y="2438400"/>
            <a:ext cx="9753600" cy="1323439"/>
          </a:xfrm>
          <a:prstGeom prst="rect">
            <a:avLst/>
          </a:prstGeom>
          <a:noFill/>
        </p:spPr>
        <p:txBody>
          <a:bodyPr>
            <a:spAutoFit/>
          </a:bodyPr>
          <a:lstStyle/>
          <a:p>
            <a:pPr algn="ctr">
              <a:buNone/>
              <a:defRPr/>
            </a:pPr>
            <a:r>
              <a:rPr lang="en-US" sz="8000" dirty="0">
                <a:solidFill>
                  <a:srgbClr val="C00000"/>
                </a:solidFill>
                <a:effectLst>
                  <a:outerShdw blurRad="38100" dist="38100" dir="2700000" algn="tl">
                    <a:srgbClr val="000000">
                      <a:alpha val="43137"/>
                    </a:srgbClr>
                  </a:outerShdw>
                </a:effectLst>
                <a:ea typeface="ＭＳ Ｐゴシック" pitchFamily="1" charset="-128"/>
              </a:rPr>
              <a:t>THANK YOU </a:t>
            </a:r>
          </a:p>
        </p:txBody>
      </p:sp>
      <p:pic>
        <p:nvPicPr>
          <p:cNvPr id="9"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TotalTime>
  <Words>5767</Words>
  <Application>Microsoft Office PowerPoint</Application>
  <PresentationFormat>Custom</PresentationFormat>
  <Paragraphs>1096</Paragraphs>
  <Slides>93</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1" baseType="lpstr">
      <vt:lpstr>Arial</vt:lpstr>
      <vt:lpstr>Calibri</vt:lpstr>
      <vt:lpstr>Georgia</vt:lpstr>
      <vt:lpstr>Sylfaen</vt:lpstr>
      <vt:lpstr>Times New Roman</vt:lpstr>
      <vt:lpstr>Wingdings</vt:lpstr>
      <vt:lpstr>Office Theme</vt:lpstr>
      <vt:lpstr>Bitmap Image</vt:lpstr>
      <vt:lpstr> Topic for the class: Number Systems Unit 1 : Number Systems Date &amp; Time :</vt:lpstr>
      <vt:lpstr>Course objectives </vt:lpstr>
      <vt:lpstr>Learning Outcomes </vt:lpstr>
      <vt:lpstr>Introduction to the Course</vt:lpstr>
      <vt:lpstr>Digital Logic circuits</vt:lpstr>
      <vt:lpstr>Advantages of digital circuits</vt:lpstr>
      <vt:lpstr>Number Systems</vt:lpstr>
      <vt:lpstr>Various Number Systems</vt:lpstr>
      <vt:lpstr>Decimal Number System</vt:lpstr>
      <vt:lpstr>Binary Number System </vt:lpstr>
      <vt:lpstr>Octal  and Hexa decimal Number System </vt:lpstr>
      <vt:lpstr>Representation of a Number in Various Number Systems </vt:lpstr>
      <vt:lpstr>Number system Conversion</vt:lpstr>
      <vt:lpstr>PowerPoint Presentation</vt:lpstr>
      <vt:lpstr>Binary to Octal Conversion</vt:lpstr>
      <vt:lpstr>Binary to Hexa Decimal Conversion</vt:lpstr>
      <vt:lpstr>PowerPoint Presentation</vt:lpstr>
      <vt:lpstr>PowerPoint Presentation</vt:lpstr>
      <vt:lpstr>Decimal to Hexa Decimal Conversion</vt:lpstr>
      <vt:lpstr>Octal to Binary Conversion</vt:lpstr>
      <vt:lpstr>PowerPoint Presentation</vt:lpstr>
      <vt:lpstr>PowerPoint Presentation</vt:lpstr>
      <vt:lpstr>PowerPoint Presentation</vt:lpstr>
      <vt:lpstr>Hexa Decimal to Decimal Conversion</vt:lpstr>
      <vt:lpstr>Hexa Decimal to Octal Conversion</vt:lpstr>
      <vt:lpstr>Flash Quiz</vt:lpstr>
      <vt:lpstr>Binary Arithmetic Rules</vt:lpstr>
      <vt:lpstr>Binary Addition</vt:lpstr>
      <vt:lpstr>Binary Addition</vt:lpstr>
      <vt:lpstr>Binary Subtraction</vt:lpstr>
      <vt:lpstr>SIGNED BINARY NUMBERS</vt:lpstr>
      <vt:lpstr>SIGNED BINARY NUMBERS</vt:lpstr>
      <vt:lpstr>Negative number representation</vt:lpstr>
      <vt:lpstr> Complements</vt:lpstr>
      <vt:lpstr> (r-1)’s complement</vt:lpstr>
      <vt:lpstr> r’scomplement</vt:lpstr>
      <vt:lpstr> Subtraction using complements</vt:lpstr>
      <vt:lpstr> Subtraction using (r-1)’s complement</vt:lpstr>
      <vt:lpstr>PowerPoint Presentation</vt:lpstr>
      <vt:lpstr>PowerPoint Presentation</vt:lpstr>
      <vt:lpstr>Keypoint</vt:lpstr>
      <vt:lpstr>Binary Multiplication</vt:lpstr>
      <vt:lpstr>Binary Division</vt:lpstr>
      <vt:lpstr>Decimal Subtraction by 9’s Complement method.</vt:lpstr>
      <vt:lpstr>Decimal Subtraction by 10’s Complement method.</vt:lpstr>
      <vt:lpstr>Octal Addition and Subtraction</vt:lpstr>
      <vt:lpstr>PowerPoint Presentation</vt:lpstr>
      <vt:lpstr>PowerPoint Presentation</vt:lpstr>
      <vt:lpstr>PowerPoint Presentation</vt:lpstr>
      <vt:lpstr>Hexa Decimal Subtraction</vt:lpstr>
      <vt:lpstr>Hexa decimal Multiplication</vt:lpstr>
      <vt:lpstr>Hexa Decimal Division</vt:lpstr>
      <vt:lpstr>Recap – Summary – What you have learnt</vt:lpstr>
      <vt:lpstr>Session Quiz</vt:lpstr>
      <vt:lpstr>Binary Codes</vt:lpstr>
      <vt:lpstr>3. Reflective Codes</vt:lpstr>
      <vt:lpstr>4. Sequential Codes</vt:lpstr>
      <vt:lpstr>PowerPoint Presentation</vt:lpstr>
      <vt:lpstr>BCD Code or 8421 Code</vt:lpstr>
      <vt:lpstr>Q. Give the BCD equivalent for the decimal number 589.</vt:lpstr>
      <vt:lpstr>PowerPoint Presentation</vt:lpstr>
      <vt:lpstr>84-2-1 Code</vt:lpstr>
      <vt:lpstr>2421 Code</vt:lpstr>
      <vt:lpstr>Binary codes for decimal digits</vt:lpstr>
      <vt:lpstr>BCD Addition</vt:lpstr>
      <vt:lpstr>BCD Subtraction</vt:lpstr>
      <vt:lpstr>Non-weighted Codes</vt:lpstr>
      <vt:lpstr>Ex-3 Code</vt:lpstr>
      <vt:lpstr>Ex-3 Addition</vt:lpstr>
      <vt:lpstr>Ex-3 Subtraction</vt:lpstr>
      <vt:lpstr>Reflective code (Gray code)</vt:lpstr>
      <vt:lpstr>Reflective code Ex. Gray code</vt:lpstr>
      <vt:lpstr>Binary to Gray code Conversion</vt:lpstr>
      <vt:lpstr>PowerPoint Presentation</vt:lpstr>
      <vt:lpstr>PowerPoint Presentation</vt:lpstr>
      <vt:lpstr>PowerPoint Presentation</vt:lpstr>
      <vt:lpstr>Error-detection Codes</vt:lpstr>
      <vt:lpstr>PowerPoint Presentation</vt:lpstr>
      <vt:lpstr>PowerPoint Presentation</vt:lpstr>
      <vt:lpstr>Parity Check Error Detection Scheme</vt:lpstr>
      <vt:lpstr>Parity Check Error Detection Scheme</vt:lpstr>
      <vt:lpstr>Block Parity</vt:lpstr>
      <vt:lpstr>Block Parity</vt:lpstr>
      <vt:lpstr>This scheme is briefly represented in the following</vt:lpstr>
      <vt:lpstr>PowerPoint Presentation</vt:lpstr>
      <vt:lpstr>PowerPoint Presentation</vt:lpstr>
      <vt:lpstr>Case-2</vt:lpstr>
      <vt:lpstr>PowerPoint Presentation</vt:lpstr>
      <vt:lpstr>Check Sums</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dc:title>
  <dc:creator>Admin</dc:creator>
  <cp:lastModifiedBy>munagala krishna</cp:lastModifiedBy>
  <cp:revision>157</cp:revision>
  <dcterms:created xsi:type="dcterms:W3CDTF">2020-07-27T05:05:15Z</dcterms:created>
  <dcterms:modified xsi:type="dcterms:W3CDTF">2022-09-21T09:33:36Z</dcterms:modified>
</cp:coreProperties>
</file>